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wdp" ContentType="image/vnd.ms-photo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64" r:id="rId2"/>
    <p:sldId id="266" r:id="rId3"/>
    <p:sldId id="312" r:id="rId4"/>
    <p:sldId id="265" r:id="rId5"/>
    <p:sldId id="301" r:id="rId6"/>
    <p:sldId id="309" r:id="rId7"/>
    <p:sldId id="295" r:id="rId8"/>
    <p:sldId id="292" r:id="rId9"/>
    <p:sldId id="310" r:id="rId10"/>
    <p:sldId id="296" r:id="rId11"/>
    <p:sldId id="271" r:id="rId12"/>
    <p:sldId id="274" r:id="rId13"/>
    <p:sldId id="287" r:id="rId14"/>
    <p:sldId id="298" r:id="rId15"/>
    <p:sldId id="299" r:id="rId16"/>
    <p:sldId id="276" r:id="rId17"/>
    <p:sldId id="263" r:id="rId18"/>
    <p:sldId id="311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0" autoAdjust="0"/>
    <p:restoredTop sz="99594" autoAdjust="0"/>
  </p:normalViewPr>
  <p:slideViewPr>
    <p:cSldViewPr>
      <p:cViewPr>
        <p:scale>
          <a:sx n="90" d="100"/>
          <a:sy n="90" d="100"/>
        </p:scale>
        <p:origin x="-1432" y="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'Feuil1'!$B$1</c:f>
              <c:strCache>
                <c:ptCount val="1"/>
                <c:pt idx="0">
                  <c:v>risk factors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'Feuil1'!$A$2:$A$7</c:f>
              <c:strCache>
                <c:ptCount val="6"/>
                <c:pt idx="0">
                  <c:v>hypertension</c:v>
                </c:pt>
                <c:pt idx="1">
                  <c:v>diabetes</c:v>
                </c:pt>
                <c:pt idx="2">
                  <c:v>smokers</c:v>
                </c:pt>
                <c:pt idx="3">
                  <c:v>hyperlipidemia</c:v>
                </c:pt>
                <c:pt idx="4">
                  <c:v>obesity</c:v>
                </c:pt>
                <c:pt idx="5">
                  <c:v>family history of CAD</c:v>
                </c:pt>
              </c:strCache>
            </c:strRef>
          </c:cat>
          <c:val>
            <c:numRef>
              <c:f>'Feuil1'!$B$2:$B$7</c:f>
              <c:numCache>
                <c:formatCode>General</c:formatCode>
                <c:ptCount val="6"/>
                <c:pt idx="0">
                  <c:v>30.0</c:v>
                </c:pt>
                <c:pt idx="1">
                  <c:v>22.0</c:v>
                </c:pt>
                <c:pt idx="2">
                  <c:v>29.0</c:v>
                </c:pt>
                <c:pt idx="3">
                  <c:v>11.0</c:v>
                </c:pt>
                <c:pt idx="4">
                  <c:v>7.0</c:v>
                </c:pt>
                <c:pt idx="5">
                  <c:v>11.0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4517992"/>
        <c:axId val="443143400"/>
      </c:barChart>
      <c:catAx>
        <c:axId val="404517992"/>
        <c:scaling>
          <c:orientation val="minMax"/>
        </c:scaling>
        <c:delete val="0"/>
        <c:axPos val="b"/>
        <c:majorTickMark val="out"/>
        <c:minorTickMark val="none"/>
        <c:tickLblPos val="nextTo"/>
        <c:crossAx val="443143400"/>
        <c:crosses val="autoZero"/>
        <c:auto val="1"/>
        <c:lblAlgn val="ctr"/>
        <c:lblOffset val="100"/>
        <c:noMultiLvlLbl val="0"/>
      </c:catAx>
      <c:valAx>
        <c:axId val="443143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4517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Transmural extension of LGE  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Number of patients </c:v>
                </c:pt>
              </c:strCache>
            </c:strRef>
          </c:tx>
          <c:invertIfNegative val="0"/>
          <c:cat>
            <c:strRef>
              <c:f>Feuil1!$B$1:$D$1</c:f>
              <c:strCache>
                <c:ptCount val="3"/>
                <c:pt idx="0">
                  <c:v>&lt; 25 %</c:v>
                </c:pt>
                <c:pt idx="1">
                  <c:v>25 - 75 %</c:v>
                </c:pt>
                <c:pt idx="2">
                  <c:v>&gt; 75 %</c:v>
                </c:pt>
              </c:strCache>
            </c:strRef>
          </c:cat>
          <c:val>
            <c:numRef>
              <c:f>Feuil1!$B$2:$D$2</c:f>
              <c:numCache>
                <c:formatCode>General</c:formatCode>
                <c:ptCount val="3"/>
                <c:pt idx="0">
                  <c:v>13.0</c:v>
                </c:pt>
                <c:pt idx="1">
                  <c:v>11.0</c:v>
                </c:pt>
                <c:pt idx="2">
                  <c:v>36.0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5928968"/>
        <c:axId val="435672104"/>
      </c:barChart>
      <c:catAx>
        <c:axId val="435928968"/>
        <c:scaling>
          <c:orientation val="minMax"/>
        </c:scaling>
        <c:delete val="0"/>
        <c:axPos val="b"/>
        <c:majorTickMark val="out"/>
        <c:minorTickMark val="none"/>
        <c:tickLblPos val="nextTo"/>
        <c:crossAx val="435672104"/>
        <c:crosses val="autoZero"/>
        <c:auto val="1"/>
        <c:lblAlgn val="ctr"/>
        <c:lblOffset val="100"/>
        <c:noMultiLvlLbl val="0"/>
      </c:catAx>
      <c:valAx>
        <c:axId val="435672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592896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b="1" cap="none" spc="50">
          <a:ln w="135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900" dist="38500" dir="13500000">
              <a:srgbClr val="000000">
                <a:alpha val="60000"/>
              </a:srgbClr>
            </a:innerShdw>
          </a:effectLst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Feuil1!$A$2:$A$5</c:f>
              <c:strCache>
                <c:ptCount val="2"/>
                <c:pt idx="0">
                  <c:v>MWT &lt;  5mm  (n=20)</c:v>
                </c:pt>
                <c:pt idx="1">
                  <c:v>MWT &gt; 5mm (n=30)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0.4</c:v>
                </c:pt>
                <c:pt idx="1">
                  <c:v>0.600000000000001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74D37-D5BB-45C1-98FB-61CB2DB52B29}" type="datetimeFigureOut">
              <a:rPr lang="fr-FR" smtClean="0"/>
              <a:pPr/>
              <a:t>14/05/14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B8D12-CF12-4DBE-AAC7-26C2D631376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0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End-Diastolic Wall Thickness as a Predictor of</a:t>
            </a:r>
          </a:p>
          <a:p>
            <a:pPr>
              <a:buNone/>
            </a:pPr>
            <a:r>
              <a:rPr lang="en-US" sz="1200" dirty="0" smtClean="0"/>
              <a:t>Recovery of Function in Myocardial Hibernation</a:t>
            </a:r>
          </a:p>
          <a:p>
            <a:r>
              <a:rPr lang="fr-FR" sz="1200" dirty="0" err="1" smtClean="0"/>
              <a:t>Kesavan</a:t>
            </a:r>
            <a:r>
              <a:rPr lang="fr-FR" sz="1200" dirty="0" smtClean="0"/>
              <a:t> Shan, Godwin Constantine, Mohan </a:t>
            </a:r>
            <a:r>
              <a:rPr lang="fr-FR" sz="1200" dirty="0" err="1" smtClean="0"/>
              <a:t>Sivananthan</a:t>
            </a:r>
            <a:r>
              <a:rPr lang="fr-FR" sz="1200" dirty="0" smtClean="0"/>
              <a:t> and Scott D. </a:t>
            </a:r>
            <a:r>
              <a:rPr lang="fr-FR" sz="1200" dirty="0" err="1" smtClean="0"/>
              <a:t>Flamm</a:t>
            </a:r>
            <a:endParaRPr lang="fr-FR" sz="1200" dirty="0" smtClean="0"/>
          </a:p>
          <a:p>
            <a:r>
              <a:rPr lang="en-US" sz="1200" b="1" dirty="0" smtClean="0"/>
              <a:t>Role of Cardiac Magnetic Resonance Imaging in the Assessment of Myocardial Viability</a:t>
            </a:r>
            <a:endParaRPr lang="fr-FR" sz="12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8D12-CF12-4DBE-AAC7-26C2D631376B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End-Diastolic Wall Thickness as a Predictor of</a:t>
            </a:r>
          </a:p>
          <a:p>
            <a:pPr>
              <a:buNone/>
            </a:pPr>
            <a:r>
              <a:rPr lang="en-US" sz="1200" dirty="0" smtClean="0"/>
              <a:t>Recovery of Function in Myocardial Hibernation</a:t>
            </a:r>
          </a:p>
          <a:p>
            <a:r>
              <a:rPr lang="fr-FR" sz="1200" dirty="0" err="1" smtClean="0"/>
              <a:t>Kesavan</a:t>
            </a:r>
            <a:r>
              <a:rPr lang="fr-FR" sz="1200" dirty="0" smtClean="0"/>
              <a:t> Shan, Godwin Constantine, Mohan </a:t>
            </a:r>
            <a:r>
              <a:rPr lang="fr-FR" sz="1200" dirty="0" err="1" smtClean="0"/>
              <a:t>Sivananthan</a:t>
            </a:r>
            <a:r>
              <a:rPr lang="fr-FR" sz="1200" dirty="0" smtClean="0"/>
              <a:t> and Scott D. </a:t>
            </a:r>
            <a:r>
              <a:rPr lang="fr-FR" sz="1200" dirty="0" err="1" smtClean="0"/>
              <a:t>Flamm</a:t>
            </a:r>
            <a:endParaRPr lang="fr-FR" sz="1200" dirty="0" smtClean="0"/>
          </a:p>
          <a:p>
            <a:r>
              <a:rPr lang="en-US" sz="1200" b="1" dirty="0" smtClean="0"/>
              <a:t>Role of Cardiac Magnetic Resonance Imaging in the Assessment of Myocardial Viability</a:t>
            </a:r>
            <a:endParaRPr lang="fr-FR" sz="12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B8D12-CF12-4DBE-AAC7-26C2D631376B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bg2">
              <a:lumMod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bg2">
              <a:lumMod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bg2">
              <a:lumMod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25E452C-3B92-48C8-8334-A0A8AF0EE2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D993-7ECD-4C43-9538-CB045FCF9D44}" type="datetimeFigureOut">
              <a:rPr lang="fr-FR" smtClean="0"/>
              <a:pPr/>
              <a:t>14/05/14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625E452C-3B92-48C8-8334-A0A8AF0EE2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D993-7ECD-4C43-9538-CB045FCF9D44}" type="datetimeFigureOut">
              <a:rPr lang="fr-FR" smtClean="0"/>
              <a:pPr/>
              <a:t>14/05/14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625E452C-3B92-48C8-8334-A0A8AF0EE2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D993-7ECD-4C43-9538-CB045FCF9D44}" type="datetimeFigureOut">
              <a:rPr lang="fr-FR" smtClean="0"/>
              <a:pPr/>
              <a:t>14/05/14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625E452C-3B92-48C8-8334-A0A8AF0EE2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D993-7ECD-4C43-9538-CB045FCF9D44}" type="datetimeFigureOut">
              <a:rPr lang="fr-FR" smtClean="0"/>
              <a:pPr/>
              <a:t>14/05/14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625E452C-3B92-48C8-8334-A0A8AF0EE2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D993-7ECD-4C43-9538-CB045FCF9D44}" type="datetimeFigureOut">
              <a:rPr lang="fr-FR" smtClean="0"/>
              <a:pPr/>
              <a:t>14/05/14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625E452C-3B92-48C8-8334-A0A8AF0EE2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F9D993-7ECD-4C43-9538-CB045FCF9D44}" type="datetimeFigureOut">
              <a:rPr lang="fr-FR" smtClean="0"/>
              <a:pPr/>
              <a:t>14/05/14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rtlCol="0"/>
          <a:lstStyle/>
          <a:p>
            <a:fld id="{625E452C-3B92-48C8-8334-A0A8AF0EE2F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EF9D993-7ECD-4C43-9538-CB045FCF9D44}" type="datetimeFigureOut">
              <a:rPr lang="fr-FR" smtClean="0"/>
              <a:pPr/>
              <a:t>14/05/14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625E452C-3B92-48C8-8334-A0A8AF0EE2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D993-7ECD-4C43-9538-CB045FCF9D44}" type="datetimeFigureOut">
              <a:rPr lang="fr-FR" smtClean="0"/>
              <a:pPr/>
              <a:t>14/05/14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625E452C-3B92-48C8-8334-A0A8AF0EE2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D993-7ECD-4C43-9538-CB045FCF9D44}" type="datetimeFigureOut">
              <a:rPr lang="fr-FR" smtClean="0"/>
              <a:pPr/>
              <a:t>14/05/14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625E452C-3B92-48C8-8334-A0A8AF0EE2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D993-7ECD-4C43-9538-CB045FCF9D44}" type="datetimeFigureOut">
              <a:rPr lang="fr-FR" smtClean="0"/>
              <a:pPr/>
              <a:t>14/05/14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625E452C-3B92-48C8-8334-A0A8AF0EE2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1268760"/>
            <a:ext cx="9144000" cy="84407"/>
          </a:xfrm>
          <a:prstGeom prst="rect">
            <a:avLst/>
          </a:prstGeom>
          <a:solidFill>
            <a:srgbClr val="10253F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119675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-29948" y="1196752"/>
            <a:ext cx="9144001" cy="91441"/>
          </a:xfrm>
          <a:prstGeom prst="rect">
            <a:avLst/>
          </a:prstGeom>
          <a:solidFill>
            <a:srgbClr val="10253F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EF9D993-7ECD-4C43-9538-CB045FCF9D44}" type="datetimeFigureOut">
              <a:rPr lang="fr-FR" smtClean="0"/>
              <a:pPr/>
              <a:t>14/05/14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?term=Cwajg%20JM%5BAuthor%5D&amp;cauthor=true&amp;cauthor_uid=10758955" TargetMode="External"/><Relationship Id="rId4" Type="http://schemas.openxmlformats.org/officeDocument/2006/relationships/hyperlink" Target="http://www.ncbi.nlm.nih.gov/pubmed/10758955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8" Type="http://schemas.openxmlformats.org/officeDocument/2006/relationships/image" Target="../media/image8.jpeg"/><Relationship Id="rId9" Type="http://schemas.microsoft.com/office/2007/relationships/hdphoto" Target="../media/hdphoto1.wdp"/><Relationship Id="rId10" Type="http://schemas.openxmlformats.org/officeDocument/2006/relationships/image" Target="../media/image9.jpeg"/><Relationship Id="rId11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856984" cy="3024336"/>
          </a:xfrm>
          <a:ln w="38100">
            <a:noFill/>
          </a:ln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4000" b="1" dirty="0" smtClean="0">
                <a:latin typeface="Calibri"/>
                <a:cs typeface="Calibri"/>
              </a:rPr>
              <a:t>Impact of </a:t>
            </a:r>
            <a:r>
              <a:rPr lang="en-US" sz="4000" b="1" dirty="0">
                <a:latin typeface="Calibri"/>
                <a:cs typeface="Calibri"/>
              </a:rPr>
              <a:t>M</a:t>
            </a:r>
            <a:r>
              <a:rPr lang="en-US" sz="4000" b="1" dirty="0" smtClean="0">
                <a:latin typeface="Calibri"/>
                <a:cs typeface="Calibri"/>
              </a:rPr>
              <a:t>yocardial </a:t>
            </a:r>
            <a:r>
              <a:rPr lang="en-US" sz="4000" b="1" dirty="0">
                <a:latin typeface="Calibri"/>
                <a:cs typeface="Calibri"/>
              </a:rPr>
              <a:t>T</a:t>
            </a:r>
            <a:r>
              <a:rPr lang="en-US" sz="4000" b="1" dirty="0" smtClean="0">
                <a:latin typeface="Calibri"/>
                <a:cs typeface="Calibri"/>
              </a:rPr>
              <a:t>hickness on Viability assessment on </a:t>
            </a:r>
            <a:r>
              <a:rPr lang="en-US" sz="4000" b="1" dirty="0">
                <a:latin typeface="Calibri"/>
                <a:cs typeface="Calibri"/>
              </a:rPr>
              <a:t>L</a:t>
            </a:r>
            <a:r>
              <a:rPr lang="en-US" sz="4000" b="1" dirty="0" smtClean="0">
                <a:latin typeface="Calibri"/>
                <a:cs typeface="Calibri"/>
              </a:rPr>
              <a:t>ate Gadolinium </a:t>
            </a:r>
            <a:r>
              <a:rPr lang="en-US" sz="4000" b="1" dirty="0">
                <a:latin typeface="Calibri"/>
                <a:cs typeface="Calibri"/>
              </a:rPr>
              <a:t>E</a:t>
            </a:r>
            <a:r>
              <a:rPr lang="en-US" sz="4000" b="1" dirty="0" smtClean="0">
                <a:latin typeface="Calibri"/>
                <a:cs typeface="Calibri"/>
              </a:rPr>
              <a:t>nhancement </a:t>
            </a:r>
            <a:r>
              <a:rPr lang="en-US" sz="4000" b="1" dirty="0">
                <a:latin typeface="Calibri"/>
                <a:cs typeface="Calibri"/>
              </a:rPr>
              <a:t>S</a:t>
            </a:r>
            <a:r>
              <a:rPr lang="en-US" sz="4000" b="1" dirty="0" smtClean="0">
                <a:latin typeface="Calibri"/>
                <a:cs typeface="Calibri"/>
              </a:rPr>
              <a:t>equences </a:t>
            </a:r>
            <a:r>
              <a:rPr lang="fr-FR" sz="4000" b="1" dirty="0" smtClean="0">
                <a:latin typeface="Calibri"/>
                <a:cs typeface="Calibri"/>
              </a:rPr>
              <a:t/>
            </a:r>
            <a:br>
              <a:rPr lang="fr-FR" sz="4000" b="1" dirty="0" smtClean="0">
                <a:latin typeface="Calibri"/>
                <a:cs typeface="Calibri"/>
              </a:rPr>
            </a:br>
            <a:endParaRPr lang="fr-FR" sz="4000" b="1" dirty="0">
              <a:latin typeface="Calibri"/>
              <a:cs typeface="Calibri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4509120"/>
            <a:ext cx="8640960" cy="108012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dirty="0" err="1" smtClean="0">
                <a:latin typeface="Calibri"/>
                <a:cs typeface="Calibri"/>
              </a:rPr>
              <a:t>Ismahen</a:t>
            </a:r>
            <a:r>
              <a:rPr lang="fr-FR" dirty="0" smtClean="0">
                <a:latin typeface="Calibri"/>
                <a:cs typeface="Calibri"/>
              </a:rPr>
              <a:t> BEN YAACOUB-KZADRI, Sana HARGUEM,</a:t>
            </a:r>
          </a:p>
          <a:p>
            <a:pPr algn="ctr"/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Rym</a:t>
            </a:r>
            <a:r>
              <a:rPr lang="fr-FR" dirty="0" smtClean="0">
                <a:latin typeface="Calibri"/>
                <a:cs typeface="Calibri"/>
              </a:rPr>
              <a:t> BENNACEUR, </a:t>
            </a:r>
            <a:r>
              <a:rPr lang="fr-FR" dirty="0" err="1" smtClean="0">
                <a:latin typeface="Calibri"/>
                <a:cs typeface="Calibri"/>
              </a:rPr>
              <a:t>Imen</a:t>
            </a:r>
            <a:r>
              <a:rPr lang="fr-FR" dirty="0" smtClean="0">
                <a:latin typeface="Calibri"/>
                <a:cs typeface="Calibri"/>
              </a:rPr>
              <a:t> GANZOUI, Aicha BEN MILED, </a:t>
            </a:r>
            <a:r>
              <a:rPr lang="fr-FR" dirty="0" err="1" smtClean="0">
                <a:latin typeface="Calibri"/>
                <a:cs typeface="Calibri"/>
              </a:rPr>
              <a:t>Najla</a:t>
            </a:r>
            <a:r>
              <a:rPr lang="fr-FR" dirty="0" smtClean="0">
                <a:latin typeface="Calibri"/>
                <a:cs typeface="Calibri"/>
              </a:rPr>
              <a:t> MNIF</a:t>
            </a:r>
          </a:p>
          <a:p>
            <a:pPr algn="ctr"/>
            <a:endParaRPr lang="fr-FR" dirty="0">
              <a:latin typeface="Calibri"/>
              <a:cs typeface="Calibri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5795972"/>
            <a:ext cx="72008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Radiology department, Charles Nicolle Hospital, Tunis - TUNISIA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509120"/>
            <a:ext cx="4788024" cy="2592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 smtClean="0"/>
              <a:t>     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</a:t>
            </a:r>
            <a:endParaRPr lang="fr-FR" sz="23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  <a:buNone/>
            </a:pPr>
            <a:r>
              <a:rPr lang="fr-FR" sz="23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 marL="0">
              <a:buClr>
                <a:schemeClr val="accent2"/>
              </a:buClr>
              <a:buNone/>
            </a:pPr>
            <a:r>
              <a:rPr lang="fr-FR" sz="2300" dirty="0" smtClean="0">
                <a:latin typeface="Arial" pitchFamily="34" charset="0"/>
                <a:cs typeface="Arial" pitchFamily="34" charset="0"/>
              </a:rPr>
              <a:t>        </a:t>
            </a: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marL="0">
              <a:buClr>
                <a:schemeClr val="accent2"/>
              </a:buClr>
              <a:buNone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427984" y="5303728"/>
            <a:ext cx="413995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56032">
              <a:spcBef>
                <a:spcPts val="300"/>
              </a:spcBef>
              <a:buClr>
                <a:schemeClr val="accent2">
                  <a:lumMod val="75000"/>
                </a:schemeClr>
              </a:buClr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65760" indent="-256032">
              <a:spcBef>
                <a:spcPts val="300"/>
              </a:spcBef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365760" indent="-256032">
              <a:spcBef>
                <a:spcPts val="300"/>
              </a:spcBef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9552" y="162880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24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nalysis</a:t>
            </a:r>
            <a:r>
              <a:rPr lang="fr-FR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24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statical</a:t>
            </a:r>
            <a:r>
              <a:rPr lang="fr-FR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correlation</a:t>
            </a:r>
            <a:r>
              <a:rPr lang="fr-FR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showed</a:t>
            </a:r>
            <a:r>
              <a:rPr lang="fr-FR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fr-FR" sz="2400" dirty="0">
              <a:solidFill>
                <a:schemeClr val="accent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771800" y="2708920"/>
            <a:ext cx="36004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LGE </a:t>
            </a:r>
            <a:r>
              <a:rPr lang="fr-FR" sz="2200" dirty="0" err="1" smtClean="0"/>
              <a:t>transmural</a:t>
            </a:r>
            <a:r>
              <a:rPr lang="fr-FR" sz="2200" dirty="0" smtClean="0"/>
              <a:t> extension </a:t>
            </a:r>
            <a:endParaRPr lang="fr-FR" sz="2200" dirty="0"/>
          </a:p>
        </p:txBody>
      </p:sp>
      <p:sp>
        <p:nvSpPr>
          <p:cNvPr id="10" name="ZoneTexte 9"/>
          <p:cNvSpPr txBox="1"/>
          <p:nvPr/>
        </p:nvSpPr>
        <p:spPr>
          <a:xfrm>
            <a:off x="755576" y="4005064"/>
            <a:ext cx="259228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          &lt; 25%  </a:t>
            </a:r>
          </a:p>
          <a:p>
            <a:pPr>
              <a:buClr>
                <a:schemeClr val="accent2"/>
              </a:buCl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Or &lt; 25% and 25-75 %</a:t>
            </a:r>
          </a:p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932040" y="3861048"/>
            <a:ext cx="2880320" cy="11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-256032">
              <a:spcBef>
                <a:spcPts val="300"/>
              </a:spcBef>
              <a:buClr>
                <a:schemeClr val="accent2"/>
              </a:buClr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&gt; 75% </a:t>
            </a:r>
          </a:p>
          <a:p>
            <a:pPr indent="-256032">
              <a:spcBef>
                <a:spcPts val="300"/>
              </a:spcBef>
              <a:buClr>
                <a:schemeClr val="accent2"/>
              </a:buClr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Or &lt; 25 % and &gt; 75% </a:t>
            </a:r>
          </a:p>
          <a:p>
            <a:pPr indent="-256032">
              <a:spcBef>
                <a:spcPts val="300"/>
              </a:spcBef>
              <a:buClr>
                <a:schemeClr val="accent2"/>
              </a:buClr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Or 25 – 75 % and &gt; 75% </a:t>
            </a:r>
          </a:p>
          <a:p>
            <a:pPr indent="-256032">
              <a:spcBef>
                <a:spcPts val="300"/>
              </a:spcBef>
              <a:buClr>
                <a:schemeClr val="accent2"/>
              </a:buClr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H="1">
            <a:off x="2987824" y="3284984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4499992" y="3212976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755576" y="5435932"/>
            <a:ext cx="280831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No case of MWT &lt; 5mm 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4608512" y="5301208"/>
            <a:ext cx="3707904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risk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myocardial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wall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thining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increased</a:t>
            </a:r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907704" y="50131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6300192" y="50131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re 1"/>
          <p:cNvSpPr txBox="1">
            <a:spLocks/>
          </p:cNvSpPr>
          <p:nvPr/>
        </p:nvSpPr>
        <p:spPr>
          <a:xfrm>
            <a:off x="395536" y="129952"/>
            <a:ext cx="8229600" cy="10668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latin typeface="Calibri"/>
                <a:cs typeface="Calibri"/>
              </a:rPr>
              <a:t/>
            </a:r>
            <a:br>
              <a:rPr lang="fr-FR" sz="4800" dirty="0" smtClean="0">
                <a:latin typeface="Calibri"/>
                <a:cs typeface="Calibri"/>
              </a:rPr>
            </a:br>
            <a:r>
              <a:rPr lang="fr-FR" sz="4800" dirty="0" smtClean="0">
                <a:latin typeface="Calibri"/>
                <a:cs typeface="Calibri"/>
              </a:rPr>
              <a:t>RESULTS</a:t>
            </a:r>
            <a:r>
              <a:rPr lang="fr-FR" sz="4800" dirty="0" smtClean="0">
                <a:solidFill>
                  <a:schemeClr val="accent2"/>
                </a:solidFill>
                <a:latin typeface="Calibri"/>
                <a:cs typeface="Calibri"/>
              </a:rPr>
              <a:t/>
            </a:r>
            <a:br>
              <a:rPr lang="fr-FR" sz="4800" dirty="0" smtClean="0">
                <a:solidFill>
                  <a:schemeClr val="accent2"/>
                </a:solidFill>
                <a:latin typeface="Calibri"/>
                <a:cs typeface="Calibri"/>
              </a:rPr>
            </a:b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671029"/>
              </p:ext>
            </p:extLst>
          </p:nvPr>
        </p:nvGraphicFramePr>
        <p:xfrm>
          <a:off x="323528" y="1857464"/>
          <a:ext cx="8496945" cy="4595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093"/>
                <a:gridCol w="1742963"/>
                <a:gridCol w="1742963"/>
                <a:gridCol w="1742963"/>
                <a:gridCol w="1742963"/>
              </a:tblGrid>
              <a:tr h="682877">
                <a:tc gridSpan="2">
                  <a:txBody>
                    <a:bodyPr/>
                    <a:lstStyle/>
                    <a:p>
                      <a:r>
                        <a:rPr lang="fr-FR" dirty="0" err="1" smtClean="0"/>
                        <a:t>Presence</a:t>
                      </a:r>
                      <a:r>
                        <a:rPr lang="fr-FR" baseline="0" dirty="0" smtClean="0"/>
                        <a:t> of  LGE          *</a:t>
                      </a:r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MWT &lt;5mm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P  value 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HR(95%CI)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390216">
                <a:tc>
                  <a:txBody>
                    <a:bodyPr/>
                    <a:lstStyle/>
                    <a:p>
                      <a:r>
                        <a:rPr lang="fr-FR" dirty="0" smtClean="0"/>
                        <a:t>% extension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Patients (N=49)</a:t>
                      </a:r>
                      <a:endParaRPr lang="fr-FR" sz="17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2877">
                <a:tc>
                  <a:txBody>
                    <a:bodyPr/>
                    <a:lstStyle/>
                    <a:p>
                      <a:r>
                        <a:rPr lang="fr-FR" dirty="0" smtClean="0"/>
                        <a:t>&lt;</a:t>
                      </a:r>
                      <a:r>
                        <a:rPr lang="fr-FR" baseline="0" dirty="0" smtClean="0"/>
                        <a:t> 25  %</a:t>
                      </a:r>
                      <a:endParaRPr lang="fr-FR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0.035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0.2(0.04-0.9)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395635">
                <a:tc>
                  <a:txBody>
                    <a:bodyPr/>
                    <a:lstStyle/>
                    <a:p>
                      <a:r>
                        <a:rPr lang="fr-FR" dirty="0" smtClean="0"/>
                        <a:t>25-75 %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0.78</a:t>
                      </a:r>
                      <a:endParaRPr lang="fr-FR" dirty="0"/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35">
                <a:tc>
                  <a:txBody>
                    <a:bodyPr/>
                    <a:lstStyle/>
                    <a:p>
                      <a:r>
                        <a:rPr lang="fr-FR" dirty="0" smtClean="0"/>
                        <a:t>&gt;</a:t>
                      </a:r>
                      <a:r>
                        <a:rPr lang="fr-FR" baseline="0" dirty="0" smtClean="0"/>
                        <a:t> 75 %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0.003</a:t>
                      </a:r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9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14.5(1.7-123.1)</a:t>
                      </a:r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91000"/>
                      </a:srgbClr>
                    </a:solidFill>
                  </a:tcPr>
                </a:tc>
              </a:tr>
              <a:tr h="682877">
                <a:tc>
                  <a:txBody>
                    <a:bodyPr/>
                    <a:lstStyle/>
                    <a:p>
                      <a:r>
                        <a:rPr lang="fr-FR" dirty="0" smtClean="0"/>
                        <a:t>&lt;25</a:t>
                      </a:r>
                      <a:r>
                        <a:rPr lang="fr-FR" baseline="0" dirty="0" smtClean="0"/>
                        <a:t> % and 25-75%</a:t>
                      </a:r>
                      <a:endParaRPr lang="fr-FR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82877">
                <a:tc>
                  <a:txBody>
                    <a:bodyPr/>
                    <a:lstStyle/>
                    <a:p>
                      <a:r>
                        <a:rPr lang="fr-FR" dirty="0" smtClean="0"/>
                        <a:t>&lt;25% and &gt;75%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82877">
                <a:tc>
                  <a:txBody>
                    <a:bodyPr/>
                    <a:lstStyle/>
                    <a:p>
                      <a:r>
                        <a:rPr lang="fr-FR" dirty="0" smtClean="0"/>
                        <a:t>25-75 %</a:t>
                      </a:r>
                      <a:r>
                        <a:rPr lang="fr-FR" baseline="0" dirty="0" smtClean="0"/>
                        <a:t> and &gt;75%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23528" y="647259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*:</a:t>
            </a:r>
            <a:r>
              <a:rPr lang="fr-FR" sz="1600" dirty="0" smtClean="0"/>
              <a:t>interaction </a:t>
            </a:r>
            <a:r>
              <a:rPr lang="fr-FR" sz="1600" dirty="0" err="1" smtClean="0"/>
              <a:t>between</a:t>
            </a:r>
            <a:r>
              <a:rPr lang="fr-FR" sz="1600" dirty="0" smtClean="0"/>
              <a:t> 2 </a:t>
            </a:r>
            <a:r>
              <a:rPr lang="fr-FR" sz="1600" dirty="0" err="1" smtClean="0"/>
              <a:t>factors</a:t>
            </a:r>
            <a:r>
              <a:rPr lang="fr-FR" sz="1600" dirty="0" smtClean="0"/>
              <a:t> ; CI :confidence </a:t>
            </a:r>
            <a:r>
              <a:rPr lang="fr-FR" sz="1600" dirty="0" err="1" smtClean="0"/>
              <a:t>interval</a:t>
            </a:r>
            <a:r>
              <a:rPr lang="fr-FR" sz="1600" dirty="0" smtClean="0"/>
              <a:t> ; HR: </a:t>
            </a:r>
            <a:r>
              <a:rPr lang="fr-FR" sz="1600" dirty="0" err="1" smtClean="0"/>
              <a:t>hazard</a:t>
            </a:r>
            <a:r>
              <a:rPr lang="fr-FR" sz="1600" dirty="0" smtClean="0"/>
              <a:t> ratio</a:t>
            </a:r>
            <a:endParaRPr lang="fr-FR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403484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alibri"/>
                <a:cs typeface="Calibri"/>
              </a:rPr>
              <a:t>This table </a:t>
            </a:r>
            <a:r>
              <a:rPr lang="fr-FR" dirty="0" err="1" smtClean="0">
                <a:latin typeface="Calibri"/>
                <a:cs typeface="Calibri"/>
              </a:rPr>
              <a:t>resume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different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correlations</a:t>
            </a:r>
            <a:r>
              <a:rPr lang="fr-FR" dirty="0" smtClean="0">
                <a:latin typeface="Calibri"/>
                <a:cs typeface="Calibri"/>
              </a:rPr>
              <a:t>  </a:t>
            </a:r>
            <a:r>
              <a:rPr lang="fr-FR" dirty="0" err="1" smtClean="0">
                <a:latin typeface="Calibri"/>
                <a:cs typeface="Calibri"/>
              </a:rPr>
              <a:t>between</a:t>
            </a:r>
            <a:r>
              <a:rPr lang="fr-FR" dirty="0" smtClean="0">
                <a:latin typeface="Calibri"/>
                <a:cs typeface="Calibri"/>
              </a:rPr>
              <a:t> the extension of  LGE and MWT </a:t>
            </a:r>
            <a:r>
              <a:rPr lang="fr-FR" dirty="0" err="1" smtClean="0">
                <a:latin typeface="Calibri"/>
                <a:cs typeface="Calibri"/>
              </a:rPr>
              <a:t>thining</a:t>
            </a:r>
            <a:r>
              <a:rPr lang="fr-FR" dirty="0" smtClean="0">
                <a:latin typeface="Calibri"/>
                <a:cs typeface="Calibri"/>
              </a:rPr>
              <a:t>  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95536" y="129952"/>
            <a:ext cx="8229600" cy="10668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latin typeface="Calibri"/>
                <a:cs typeface="Calibri"/>
              </a:rPr>
              <a:t>RESULTS</a:t>
            </a: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328592"/>
          </a:xfrm>
        </p:spPr>
        <p:txBody>
          <a:bodyPr>
            <a:norm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en-US" sz="2400" dirty="0">
                <a:latin typeface="+mj-lt"/>
              </a:rPr>
              <a:t>M</a:t>
            </a:r>
            <a:r>
              <a:rPr lang="en-US" sz="2400" dirty="0" smtClean="0">
                <a:latin typeface="+mj-lt"/>
                <a:cs typeface="Arial" pitchFamily="34" charset="0"/>
              </a:rPr>
              <a:t>yocardial viability in patients with CAD is associated with improvement in contractile function after </a:t>
            </a:r>
            <a:r>
              <a:rPr lang="fr-FR" sz="2400" dirty="0" smtClean="0">
                <a:latin typeface="+mj-lt"/>
                <a:cs typeface="Arial" pitchFamily="34" charset="0"/>
              </a:rPr>
              <a:t>revascularisation.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fr-FR" sz="2400" dirty="0" smtClean="0">
              <a:latin typeface="+mj-lt"/>
              <a:cs typeface="Arial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fr-FR" sz="2400" dirty="0">
                <a:latin typeface="+mj-lt"/>
                <a:cs typeface="Arial" pitchFamily="34" charset="0"/>
              </a:rPr>
              <a:t>E</a:t>
            </a:r>
            <a:r>
              <a:rPr lang="en-US" sz="2400" dirty="0" err="1" smtClean="0">
                <a:latin typeface="+mj-lt"/>
                <a:cs typeface="Arial" pitchFamily="34" charset="0"/>
              </a:rPr>
              <a:t>arly</a:t>
            </a:r>
            <a:r>
              <a:rPr lang="en-US" sz="2400" dirty="0" smtClean="0">
                <a:latin typeface="+mj-lt"/>
                <a:cs typeface="Arial" pitchFamily="34" charset="0"/>
              </a:rPr>
              <a:t> detection of viable myocardium has become an increasingly important guide to prognosis and therapy.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fr-FR" sz="2400" dirty="0">
              <a:latin typeface="+mj-lt"/>
              <a:cs typeface="Arial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CMR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considered as the new gold standard in the detection of irreversibly damaged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myocardium.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present study, we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focused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LGE extension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through the myocardial wall and end diastolic MWT as markers of myocardial viability  of proven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value.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Clr>
                <a:schemeClr val="accent1">
                  <a:lumMod val="75000"/>
                </a:schemeClr>
              </a:buClr>
              <a:buNone/>
            </a:pPr>
            <a:endParaRPr lang="fr-FR" sz="2400" dirty="0" smtClean="0">
              <a:latin typeface="+mj-lt"/>
              <a:cs typeface="Arial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en-US" sz="2400" dirty="0" smtClean="0">
              <a:latin typeface="+mj-lt"/>
              <a:cs typeface="Arial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129952"/>
            <a:ext cx="8229600" cy="10668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latin typeface="Calibri"/>
                <a:cs typeface="Calibri"/>
              </a:rPr>
              <a:t>DISCUSSION</a:t>
            </a: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2488264"/>
            <a:ext cx="8784976" cy="4325112"/>
          </a:xfrm>
        </p:spPr>
        <p:txBody>
          <a:bodyPr>
            <a:normAutofit/>
          </a:bodyPr>
          <a:lstStyle/>
          <a:p>
            <a:pPr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2400" dirty="0" smtClean="0"/>
              <a:t>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use of an inversion-recovery prepared T1-weighted gradient-echo sequence after an  intravenous administration of a gadolinium-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chelate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allows a direct imaging of myocardial necrosis</a:t>
            </a:r>
          </a:p>
          <a:p>
            <a:pPr algn="just">
              <a:buClr>
                <a:schemeClr val="accent2"/>
              </a:buCl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This CMR technique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demonstrates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non viable tissue as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hyperenhanced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or bright : </a:t>
            </a:r>
          </a:p>
          <a:p>
            <a:pPr algn="just">
              <a:buClr>
                <a:schemeClr val="accent2"/>
              </a:buCl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    ‘ White is dead </a:t>
            </a:r>
            <a:r>
              <a:rPr lang="en-US" sz="2400" dirty="0" smtClean="0"/>
              <a:t>‘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129952"/>
            <a:ext cx="8229600" cy="10668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latin typeface="Calibri"/>
                <a:cs typeface="Calibri"/>
              </a:rPr>
              <a:t>DISCUSSION</a:t>
            </a: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1152128"/>
          </a:xfrm>
        </p:spPr>
        <p:txBody>
          <a:bodyPr>
            <a:normAutofit/>
          </a:bodyPr>
          <a:lstStyle/>
          <a:p>
            <a:pPr marL="93663" indent="15875"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LGE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due to persistance Gadolinium in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necrosis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fibrosis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because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of :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charset="2"/>
              <a:buChar char="²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Increase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of the volume of the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interstitial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space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charset="2"/>
              <a:buChar char="²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low down of 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wash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in (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arrival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) and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wash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out (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elimination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129952"/>
            <a:ext cx="8229600" cy="10668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latin typeface="Calibri"/>
                <a:cs typeface="Calibri"/>
              </a:rPr>
              <a:t>DISCUSSION</a:t>
            </a: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7" name="Forme libre 6"/>
          <p:cNvSpPr/>
          <p:nvPr/>
        </p:nvSpPr>
        <p:spPr>
          <a:xfrm rot="19499439">
            <a:off x="6066240" y="4076976"/>
            <a:ext cx="1080273" cy="984653"/>
          </a:xfrm>
          <a:custGeom>
            <a:avLst/>
            <a:gdLst>
              <a:gd name="connsiteX0" fmla="*/ 1080273 w 1080273"/>
              <a:gd name="connsiteY0" fmla="*/ 0 h 984653"/>
              <a:gd name="connsiteX1" fmla="*/ 744512 w 1080273"/>
              <a:gd name="connsiteY1" fmla="*/ 423378 h 984653"/>
              <a:gd name="connsiteX2" fmla="*/ 218974 w 1080273"/>
              <a:gd name="connsiteY2" fmla="*/ 569371 h 984653"/>
              <a:gd name="connsiteX3" fmla="*/ 160581 w 1080273"/>
              <a:gd name="connsiteY3" fmla="*/ 963551 h 984653"/>
              <a:gd name="connsiteX4" fmla="*/ 0 w 1080273"/>
              <a:gd name="connsiteY4" fmla="*/ 934352 h 98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73" h="984653">
                <a:moveTo>
                  <a:pt x="1080273" y="0"/>
                </a:moveTo>
                <a:cubicBezTo>
                  <a:pt x="984167" y="164241"/>
                  <a:pt x="888062" y="328483"/>
                  <a:pt x="744512" y="423378"/>
                </a:cubicBezTo>
                <a:cubicBezTo>
                  <a:pt x="600962" y="518273"/>
                  <a:pt x="316296" y="479342"/>
                  <a:pt x="218974" y="569371"/>
                </a:cubicBezTo>
                <a:cubicBezTo>
                  <a:pt x="121652" y="659400"/>
                  <a:pt x="197077" y="902721"/>
                  <a:pt x="160581" y="963551"/>
                </a:cubicBezTo>
                <a:cubicBezTo>
                  <a:pt x="124085" y="1024381"/>
                  <a:pt x="0" y="934352"/>
                  <a:pt x="0" y="934352"/>
                </a:cubicBezTo>
              </a:path>
            </a:pathLst>
          </a:cu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94348" y="2971820"/>
            <a:ext cx="2389465" cy="3065843"/>
          </a:xfrm>
          <a:prstGeom prst="roundRect">
            <a:avLst/>
          </a:prstGeom>
          <a:solidFill>
            <a:srgbClr val="748CBC">
              <a:alpha val="3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06481" y="3088614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336395" y="3088614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086524" y="3088614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06481" y="3803978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336395" y="3803978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086524" y="3803978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41295" y="4554948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371209" y="4554948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121338" y="4554948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06481" y="5241112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336395" y="5241112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086524" y="5241112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Soleil 20"/>
          <p:cNvSpPr/>
          <p:nvPr/>
        </p:nvSpPr>
        <p:spPr>
          <a:xfrm>
            <a:off x="1205010" y="3684281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Soleil 21"/>
          <p:cNvSpPr/>
          <p:nvPr/>
        </p:nvSpPr>
        <p:spPr>
          <a:xfrm>
            <a:off x="1911345" y="4334176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Soleil 22"/>
          <p:cNvSpPr/>
          <p:nvPr/>
        </p:nvSpPr>
        <p:spPr>
          <a:xfrm>
            <a:off x="1175813" y="5069427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3362029" y="2971820"/>
            <a:ext cx="2389465" cy="3065843"/>
          </a:xfrm>
          <a:prstGeom prst="roundRect">
            <a:avLst/>
          </a:prstGeom>
          <a:solidFill>
            <a:srgbClr val="748CBC">
              <a:alpha val="3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477528" y="3124220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4207442" y="3124220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957571" y="3124220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3477528" y="3839584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4207442" y="3839584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4957571" y="3839584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512342" y="4590554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242256" y="4590554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992385" y="4590554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3477528" y="5276718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207442" y="5276718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4957571" y="5276718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Soleil 36"/>
          <p:cNvSpPr/>
          <p:nvPr/>
        </p:nvSpPr>
        <p:spPr>
          <a:xfrm>
            <a:off x="4592614" y="3288948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Soleil 37"/>
          <p:cNvSpPr/>
          <p:nvPr/>
        </p:nvSpPr>
        <p:spPr>
          <a:xfrm>
            <a:off x="4110871" y="3597288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Soleil 38"/>
          <p:cNvSpPr/>
          <p:nvPr/>
        </p:nvSpPr>
        <p:spPr>
          <a:xfrm>
            <a:off x="3840720" y="3444888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Soleil 39"/>
          <p:cNvSpPr/>
          <p:nvPr/>
        </p:nvSpPr>
        <p:spPr>
          <a:xfrm>
            <a:off x="5104356" y="3441348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Soleil 40"/>
          <p:cNvSpPr/>
          <p:nvPr/>
        </p:nvSpPr>
        <p:spPr>
          <a:xfrm>
            <a:off x="4149049" y="4572450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Soleil 41"/>
          <p:cNvSpPr/>
          <p:nvPr/>
        </p:nvSpPr>
        <p:spPr>
          <a:xfrm>
            <a:off x="3914514" y="4333057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Soleil 42"/>
          <p:cNvSpPr/>
          <p:nvPr/>
        </p:nvSpPr>
        <p:spPr>
          <a:xfrm>
            <a:off x="4563417" y="4059164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Soleil 43"/>
          <p:cNvSpPr/>
          <p:nvPr/>
        </p:nvSpPr>
        <p:spPr>
          <a:xfrm>
            <a:off x="4826186" y="4590554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Soleil 44"/>
          <p:cNvSpPr/>
          <p:nvPr/>
        </p:nvSpPr>
        <p:spPr>
          <a:xfrm>
            <a:off x="4826987" y="5218083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Soleil 45"/>
          <p:cNvSpPr/>
          <p:nvPr/>
        </p:nvSpPr>
        <p:spPr>
          <a:xfrm>
            <a:off x="4373640" y="5043036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Soleil 46"/>
          <p:cNvSpPr/>
          <p:nvPr/>
        </p:nvSpPr>
        <p:spPr>
          <a:xfrm>
            <a:off x="5073394" y="3960401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Soleil 47"/>
          <p:cNvSpPr/>
          <p:nvPr/>
        </p:nvSpPr>
        <p:spPr>
          <a:xfrm>
            <a:off x="5366323" y="4298557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Soleil 48"/>
          <p:cNvSpPr/>
          <p:nvPr/>
        </p:nvSpPr>
        <p:spPr>
          <a:xfrm>
            <a:off x="5204778" y="5635895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Soleil 49"/>
          <p:cNvSpPr/>
          <p:nvPr/>
        </p:nvSpPr>
        <p:spPr>
          <a:xfrm>
            <a:off x="4052478" y="5199075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Soleil 50"/>
          <p:cNvSpPr/>
          <p:nvPr/>
        </p:nvSpPr>
        <p:spPr>
          <a:xfrm>
            <a:off x="3979487" y="5602288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Soleil 51"/>
          <p:cNvSpPr/>
          <p:nvPr/>
        </p:nvSpPr>
        <p:spPr>
          <a:xfrm>
            <a:off x="3435337" y="3988323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Soleil 52"/>
          <p:cNvSpPr/>
          <p:nvPr/>
        </p:nvSpPr>
        <p:spPr>
          <a:xfrm>
            <a:off x="3651745" y="4720652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Soleil 53"/>
          <p:cNvSpPr/>
          <p:nvPr/>
        </p:nvSpPr>
        <p:spPr>
          <a:xfrm>
            <a:off x="5263171" y="4980689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à coins arrondis 54"/>
          <p:cNvSpPr/>
          <p:nvPr/>
        </p:nvSpPr>
        <p:spPr>
          <a:xfrm>
            <a:off x="6300192" y="2976931"/>
            <a:ext cx="2389465" cy="3065843"/>
          </a:xfrm>
          <a:prstGeom prst="roundRect">
            <a:avLst/>
          </a:prstGeom>
          <a:solidFill>
            <a:srgbClr val="748CBC">
              <a:alpha val="3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Nuage 55"/>
          <p:cNvSpPr/>
          <p:nvPr/>
        </p:nvSpPr>
        <p:spPr>
          <a:xfrm rot="19287956">
            <a:off x="7535602" y="3261419"/>
            <a:ext cx="587030" cy="335783"/>
          </a:xfrm>
          <a:prstGeom prst="cloud">
            <a:avLst/>
          </a:prstGeom>
          <a:solidFill>
            <a:srgbClr val="6B665C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Nuage 56"/>
          <p:cNvSpPr/>
          <p:nvPr/>
        </p:nvSpPr>
        <p:spPr>
          <a:xfrm rot="19287956">
            <a:off x="6661241" y="4444851"/>
            <a:ext cx="587030" cy="335783"/>
          </a:xfrm>
          <a:prstGeom prst="cloud">
            <a:avLst/>
          </a:prstGeom>
          <a:solidFill>
            <a:srgbClr val="6B665C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Nuage 57"/>
          <p:cNvSpPr/>
          <p:nvPr/>
        </p:nvSpPr>
        <p:spPr>
          <a:xfrm rot="19287956">
            <a:off x="7444464" y="5299811"/>
            <a:ext cx="587030" cy="335783"/>
          </a:xfrm>
          <a:prstGeom prst="cloud">
            <a:avLst/>
          </a:prstGeom>
          <a:solidFill>
            <a:srgbClr val="6B665C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Nuage 58"/>
          <p:cNvSpPr/>
          <p:nvPr/>
        </p:nvSpPr>
        <p:spPr>
          <a:xfrm rot="19287956">
            <a:off x="7869793" y="4108477"/>
            <a:ext cx="587030" cy="335783"/>
          </a:xfrm>
          <a:prstGeom prst="cloud">
            <a:avLst/>
          </a:prstGeom>
          <a:solidFill>
            <a:srgbClr val="6B665C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Nuage 59"/>
          <p:cNvSpPr/>
          <p:nvPr/>
        </p:nvSpPr>
        <p:spPr>
          <a:xfrm rot="19287956">
            <a:off x="6661241" y="3357508"/>
            <a:ext cx="587030" cy="335783"/>
          </a:xfrm>
          <a:prstGeom prst="cloud">
            <a:avLst/>
          </a:prstGeom>
          <a:solidFill>
            <a:srgbClr val="6B665C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orme libre 60"/>
          <p:cNvSpPr/>
          <p:nvPr/>
        </p:nvSpPr>
        <p:spPr>
          <a:xfrm rot="20132145">
            <a:off x="7329226" y="3603817"/>
            <a:ext cx="1080273" cy="984653"/>
          </a:xfrm>
          <a:custGeom>
            <a:avLst/>
            <a:gdLst>
              <a:gd name="connsiteX0" fmla="*/ 1080273 w 1080273"/>
              <a:gd name="connsiteY0" fmla="*/ 0 h 984653"/>
              <a:gd name="connsiteX1" fmla="*/ 744512 w 1080273"/>
              <a:gd name="connsiteY1" fmla="*/ 423378 h 984653"/>
              <a:gd name="connsiteX2" fmla="*/ 218974 w 1080273"/>
              <a:gd name="connsiteY2" fmla="*/ 569371 h 984653"/>
              <a:gd name="connsiteX3" fmla="*/ 160581 w 1080273"/>
              <a:gd name="connsiteY3" fmla="*/ 963551 h 984653"/>
              <a:gd name="connsiteX4" fmla="*/ 0 w 1080273"/>
              <a:gd name="connsiteY4" fmla="*/ 934352 h 98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73" h="984653">
                <a:moveTo>
                  <a:pt x="1080273" y="0"/>
                </a:moveTo>
                <a:cubicBezTo>
                  <a:pt x="984167" y="164241"/>
                  <a:pt x="888062" y="328483"/>
                  <a:pt x="744512" y="423378"/>
                </a:cubicBezTo>
                <a:cubicBezTo>
                  <a:pt x="600962" y="518273"/>
                  <a:pt x="316296" y="479342"/>
                  <a:pt x="218974" y="569371"/>
                </a:cubicBezTo>
                <a:cubicBezTo>
                  <a:pt x="121652" y="659400"/>
                  <a:pt x="197077" y="902721"/>
                  <a:pt x="160581" y="963551"/>
                </a:cubicBezTo>
                <a:cubicBezTo>
                  <a:pt x="124085" y="1024381"/>
                  <a:pt x="0" y="934352"/>
                  <a:pt x="0" y="934352"/>
                </a:cubicBezTo>
              </a:path>
            </a:pathLst>
          </a:cu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Forme libre 61"/>
          <p:cNvSpPr/>
          <p:nvPr/>
        </p:nvSpPr>
        <p:spPr>
          <a:xfrm>
            <a:off x="6825350" y="3307603"/>
            <a:ext cx="621654" cy="920113"/>
          </a:xfrm>
          <a:custGeom>
            <a:avLst/>
            <a:gdLst>
              <a:gd name="connsiteX0" fmla="*/ 540136 w 621654"/>
              <a:gd name="connsiteY0" fmla="*/ 0 h 920113"/>
              <a:gd name="connsiteX1" fmla="*/ 613128 w 621654"/>
              <a:gd name="connsiteY1" fmla="*/ 321183 h 920113"/>
              <a:gd name="connsiteX2" fmla="*/ 364957 w 621654"/>
              <a:gd name="connsiteY2" fmla="*/ 510974 h 920113"/>
              <a:gd name="connsiteX3" fmla="*/ 87590 w 621654"/>
              <a:gd name="connsiteY3" fmla="*/ 613168 h 920113"/>
              <a:gd name="connsiteX4" fmla="*/ 87590 w 621654"/>
              <a:gd name="connsiteY4" fmla="*/ 875955 h 920113"/>
              <a:gd name="connsiteX5" fmla="*/ 0 w 621654"/>
              <a:gd name="connsiteY5" fmla="*/ 919753 h 92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654" h="920113">
                <a:moveTo>
                  <a:pt x="540136" y="0"/>
                </a:moveTo>
                <a:cubicBezTo>
                  <a:pt x="591230" y="118010"/>
                  <a:pt x="642325" y="236021"/>
                  <a:pt x="613128" y="321183"/>
                </a:cubicBezTo>
                <a:cubicBezTo>
                  <a:pt x="583931" y="406345"/>
                  <a:pt x="452547" y="462310"/>
                  <a:pt x="364957" y="510974"/>
                </a:cubicBezTo>
                <a:cubicBezTo>
                  <a:pt x="277367" y="559638"/>
                  <a:pt x="133818" y="552338"/>
                  <a:pt x="87590" y="613168"/>
                </a:cubicBezTo>
                <a:cubicBezTo>
                  <a:pt x="41362" y="673998"/>
                  <a:pt x="102188" y="824858"/>
                  <a:pt x="87590" y="875955"/>
                </a:cubicBezTo>
                <a:cubicBezTo>
                  <a:pt x="72992" y="927052"/>
                  <a:pt x="0" y="919753"/>
                  <a:pt x="0" y="919753"/>
                </a:cubicBezTo>
              </a:path>
            </a:pathLst>
          </a:cu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Forme libre 62"/>
          <p:cNvSpPr/>
          <p:nvPr/>
        </p:nvSpPr>
        <p:spPr>
          <a:xfrm>
            <a:off x="7975532" y="4509853"/>
            <a:ext cx="410968" cy="1462517"/>
          </a:xfrm>
          <a:custGeom>
            <a:avLst/>
            <a:gdLst>
              <a:gd name="connsiteX0" fmla="*/ 248171 w 410968"/>
              <a:gd name="connsiteY0" fmla="*/ 0 h 1462517"/>
              <a:gd name="connsiteX1" fmla="*/ 14598 w 410968"/>
              <a:gd name="connsiteY1" fmla="*/ 467177 h 1462517"/>
              <a:gd name="connsiteX2" fmla="*/ 218974 w 410968"/>
              <a:gd name="connsiteY2" fmla="*/ 934353 h 1462517"/>
              <a:gd name="connsiteX3" fmla="*/ 408752 w 410968"/>
              <a:gd name="connsiteY3" fmla="*/ 1226338 h 1462517"/>
              <a:gd name="connsiteX4" fmla="*/ 87590 w 410968"/>
              <a:gd name="connsiteY4" fmla="*/ 1459926 h 1462517"/>
              <a:gd name="connsiteX5" fmla="*/ 0 w 410968"/>
              <a:gd name="connsiteY5" fmla="*/ 1357731 h 1462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968" h="1462517">
                <a:moveTo>
                  <a:pt x="248171" y="0"/>
                </a:moveTo>
                <a:cubicBezTo>
                  <a:pt x="133817" y="155726"/>
                  <a:pt x="19464" y="311452"/>
                  <a:pt x="14598" y="467177"/>
                </a:cubicBezTo>
                <a:cubicBezTo>
                  <a:pt x="9732" y="622902"/>
                  <a:pt x="153282" y="807826"/>
                  <a:pt x="218974" y="934353"/>
                </a:cubicBezTo>
                <a:cubicBezTo>
                  <a:pt x="284666" y="1060880"/>
                  <a:pt x="430649" y="1138742"/>
                  <a:pt x="408752" y="1226338"/>
                </a:cubicBezTo>
                <a:cubicBezTo>
                  <a:pt x="386855" y="1313934"/>
                  <a:pt x="155715" y="1438027"/>
                  <a:pt x="87590" y="1459926"/>
                </a:cubicBezTo>
                <a:cubicBezTo>
                  <a:pt x="19465" y="1481825"/>
                  <a:pt x="0" y="1357731"/>
                  <a:pt x="0" y="1357731"/>
                </a:cubicBezTo>
              </a:path>
            </a:pathLst>
          </a:cu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Forme libre 63"/>
          <p:cNvSpPr/>
          <p:nvPr/>
        </p:nvSpPr>
        <p:spPr>
          <a:xfrm rot="2057888">
            <a:off x="7211318" y="3503800"/>
            <a:ext cx="621654" cy="920113"/>
          </a:xfrm>
          <a:custGeom>
            <a:avLst/>
            <a:gdLst>
              <a:gd name="connsiteX0" fmla="*/ 540136 w 621654"/>
              <a:gd name="connsiteY0" fmla="*/ 0 h 920113"/>
              <a:gd name="connsiteX1" fmla="*/ 613128 w 621654"/>
              <a:gd name="connsiteY1" fmla="*/ 321183 h 920113"/>
              <a:gd name="connsiteX2" fmla="*/ 364957 w 621654"/>
              <a:gd name="connsiteY2" fmla="*/ 510974 h 920113"/>
              <a:gd name="connsiteX3" fmla="*/ 87590 w 621654"/>
              <a:gd name="connsiteY3" fmla="*/ 613168 h 920113"/>
              <a:gd name="connsiteX4" fmla="*/ 87590 w 621654"/>
              <a:gd name="connsiteY4" fmla="*/ 875955 h 920113"/>
              <a:gd name="connsiteX5" fmla="*/ 0 w 621654"/>
              <a:gd name="connsiteY5" fmla="*/ 919753 h 92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654" h="920113">
                <a:moveTo>
                  <a:pt x="540136" y="0"/>
                </a:moveTo>
                <a:cubicBezTo>
                  <a:pt x="591230" y="118010"/>
                  <a:pt x="642325" y="236021"/>
                  <a:pt x="613128" y="321183"/>
                </a:cubicBezTo>
                <a:cubicBezTo>
                  <a:pt x="583931" y="406345"/>
                  <a:pt x="452547" y="462310"/>
                  <a:pt x="364957" y="510974"/>
                </a:cubicBezTo>
                <a:cubicBezTo>
                  <a:pt x="277367" y="559638"/>
                  <a:pt x="133818" y="552338"/>
                  <a:pt x="87590" y="613168"/>
                </a:cubicBezTo>
                <a:cubicBezTo>
                  <a:pt x="41362" y="673998"/>
                  <a:pt x="102188" y="824858"/>
                  <a:pt x="87590" y="875955"/>
                </a:cubicBezTo>
                <a:cubicBezTo>
                  <a:pt x="72992" y="927052"/>
                  <a:pt x="0" y="919753"/>
                  <a:pt x="0" y="919753"/>
                </a:cubicBezTo>
              </a:path>
            </a:pathLst>
          </a:cu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Forme libre 64"/>
          <p:cNvSpPr/>
          <p:nvPr/>
        </p:nvSpPr>
        <p:spPr>
          <a:xfrm rot="20750536">
            <a:off x="8049076" y="4072459"/>
            <a:ext cx="621654" cy="920113"/>
          </a:xfrm>
          <a:custGeom>
            <a:avLst/>
            <a:gdLst>
              <a:gd name="connsiteX0" fmla="*/ 540136 w 621654"/>
              <a:gd name="connsiteY0" fmla="*/ 0 h 920113"/>
              <a:gd name="connsiteX1" fmla="*/ 613128 w 621654"/>
              <a:gd name="connsiteY1" fmla="*/ 321183 h 920113"/>
              <a:gd name="connsiteX2" fmla="*/ 364957 w 621654"/>
              <a:gd name="connsiteY2" fmla="*/ 510974 h 920113"/>
              <a:gd name="connsiteX3" fmla="*/ 87590 w 621654"/>
              <a:gd name="connsiteY3" fmla="*/ 613168 h 920113"/>
              <a:gd name="connsiteX4" fmla="*/ 87590 w 621654"/>
              <a:gd name="connsiteY4" fmla="*/ 875955 h 920113"/>
              <a:gd name="connsiteX5" fmla="*/ 0 w 621654"/>
              <a:gd name="connsiteY5" fmla="*/ 919753 h 92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654" h="920113">
                <a:moveTo>
                  <a:pt x="540136" y="0"/>
                </a:moveTo>
                <a:cubicBezTo>
                  <a:pt x="591230" y="118010"/>
                  <a:pt x="642325" y="236021"/>
                  <a:pt x="613128" y="321183"/>
                </a:cubicBezTo>
                <a:cubicBezTo>
                  <a:pt x="583931" y="406345"/>
                  <a:pt x="452547" y="462310"/>
                  <a:pt x="364957" y="510974"/>
                </a:cubicBezTo>
                <a:cubicBezTo>
                  <a:pt x="277367" y="559638"/>
                  <a:pt x="133818" y="552338"/>
                  <a:pt x="87590" y="613168"/>
                </a:cubicBezTo>
                <a:cubicBezTo>
                  <a:pt x="41362" y="673998"/>
                  <a:pt x="102188" y="824858"/>
                  <a:pt x="87590" y="875955"/>
                </a:cubicBezTo>
                <a:cubicBezTo>
                  <a:pt x="72992" y="927052"/>
                  <a:pt x="0" y="919753"/>
                  <a:pt x="0" y="919753"/>
                </a:cubicBezTo>
              </a:path>
            </a:pathLst>
          </a:cu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orme libre 65"/>
          <p:cNvSpPr/>
          <p:nvPr/>
        </p:nvSpPr>
        <p:spPr>
          <a:xfrm rot="18114204">
            <a:off x="6368540" y="5005305"/>
            <a:ext cx="621654" cy="920113"/>
          </a:xfrm>
          <a:custGeom>
            <a:avLst/>
            <a:gdLst>
              <a:gd name="connsiteX0" fmla="*/ 540136 w 621654"/>
              <a:gd name="connsiteY0" fmla="*/ 0 h 920113"/>
              <a:gd name="connsiteX1" fmla="*/ 613128 w 621654"/>
              <a:gd name="connsiteY1" fmla="*/ 321183 h 920113"/>
              <a:gd name="connsiteX2" fmla="*/ 364957 w 621654"/>
              <a:gd name="connsiteY2" fmla="*/ 510974 h 920113"/>
              <a:gd name="connsiteX3" fmla="*/ 87590 w 621654"/>
              <a:gd name="connsiteY3" fmla="*/ 613168 h 920113"/>
              <a:gd name="connsiteX4" fmla="*/ 87590 w 621654"/>
              <a:gd name="connsiteY4" fmla="*/ 875955 h 920113"/>
              <a:gd name="connsiteX5" fmla="*/ 0 w 621654"/>
              <a:gd name="connsiteY5" fmla="*/ 919753 h 92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654" h="920113">
                <a:moveTo>
                  <a:pt x="540136" y="0"/>
                </a:moveTo>
                <a:cubicBezTo>
                  <a:pt x="591230" y="118010"/>
                  <a:pt x="642325" y="236021"/>
                  <a:pt x="613128" y="321183"/>
                </a:cubicBezTo>
                <a:cubicBezTo>
                  <a:pt x="583931" y="406345"/>
                  <a:pt x="452547" y="462310"/>
                  <a:pt x="364957" y="510974"/>
                </a:cubicBezTo>
                <a:cubicBezTo>
                  <a:pt x="277367" y="559638"/>
                  <a:pt x="133818" y="552338"/>
                  <a:pt x="87590" y="613168"/>
                </a:cubicBezTo>
                <a:cubicBezTo>
                  <a:pt x="41362" y="673998"/>
                  <a:pt x="102188" y="824858"/>
                  <a:pt x="87590" y="875955"/>
                </a:cubicBezTo>
                <a:cubicBezTo>
                  <a:pt x="72992" y="927052"/>
                  <a:pt x="0" y="919753"/>
                  <a:pt x="0" y="919753"/>
                </a:cubicBezTo>
              </a:path>
            </a:pathLst>
          </a:cu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Forme libre 66"/>
          <p:cNvSpPr/>
          <p:nvPr/>
        </p:nvSpPr>
        <p:spPr>
          <a:xfrm>
            <a:off x="6679367" y="4840349"/>
            <a:ext cx="1167863" cy="423013"/>
          </a:xfrm>
          <a:custGeom>
            <a:avLst/>
            <a:gdLst>
              <a:gd name="connsiteX0" fmla="*/ 1167863 w 1167863"/>
              <a:gd name="connsiteY0" fmla="*/ 189966 h 423013"/>
              <a:gd name="connsiteX1" fmla="*/ 832102 w 1167863"/>
              <a:gd name="connsiteY1" fmla="*/ 175 h 423013"/>
              <a:gd name="connsiteX2" fmla="*/ 598530 w 1167863"/>
              <a:gd name="connsiteY2" fmla="*/ 219164 h 423013"/>
              <a:gd name="connsiteX3" fmla="*/ 408752 w 1167863"/>
              <a:gd name="connsiteY3" fmla="*/ 408955 h 423013"/>
              <a:gd name="connsiteX4" fmla="*/ 0 w 1167863"/>
              <a:gd name="connsiteY4" fmla="*/ 408955 h 42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7863" h="423013">
                <a:moveTo>
                  <a:pt x="1167863" y="189966"/>
                </a:moveTo>
                <a:cubicBezTo>
                  <a:pt x="1047427" y="92637"/>
                  <a:pt x="926991" y="-4691"/>
                  <a:pt x="832102" y="175"/>
                </a:cubicBezTo>
                <a:cubicBezTo>
                  <a:pt x="737213" y="5041"/>
                  <a:pt x="669088" y="151034"/>
                  <a:pt x="598530" y="219164"/>
                </a:cubicBezTo>
                <a:cubicBezTo>
                  <a:pt x="527972" y="287294"/>
                  <a:pt x="508507" y="377323"/>
                  <a:pt x="408752" y="408955"/>
                </a:cubicBezTo>
                <a:cubicBezTo>
                  <a:pt x="308997" y="440587"/>
                  <a:pt x="0" y="408955"/>
                  <a:pt x="0" y="408955"/>
                </a:cubicBezTo>
              </a:path>
            </a:pathLst>
          </a:cu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orme libre 67"/>
          <p:cNvSpPr/>
          <p:nvPr/>
        </p:nvSpPr>
        <p:spPr>
          <a:xfrm rot="19527254">
            <a:off x="6589902" y="5212571"/>
            <a:ext cx="1167863" cy="423013"/>
          </a:xfrm>
          <a:custGeom>
            <a:avLst/>
            <a:gdLst>
              <a:gd name="connsiteX0" fmla="*/ 1167863 w 1167863"/>
              <a:gd name="connsiteY0" fmla="*/ 189966 h 423013"/>
              <a:gd name="connsiteX1" fmla="*/ 832102 w 1167863"/>
              <a:gd name="connsiteY1" fmla="*/ 175 h 423013"/>
              <a:gd name="connsiteX2" fmla="*/ 598530 w 1167863"/>
              <a:gd name="connsiteY2" fmla="*/ 219164 h 423013"/>
              <a:gd name="connsiteX3" fmla="*/ 408752 w 1167863"/>
              <a:gd name="connsiteY3" fmla="*/ 408955 h 423013"/>
              <a:gd name="connsiteX4" fmla="*/ 0 w 1167863"/>
              <a:gd name="connsiteY4" fmla="*/ 408955 h 42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7863" h="423013">
                <a:moveTo>
                  <a:pt x="1167863" y="189966"/>
                </a:moveTo>
                <a:cubicBezTo>
                  <a:pt x="1047427" y="92637"/>
                  <a:pt x="926991" y="-4691"/>
                  <a:pt x="832102" y="175"/>
                </a:cubicBezTo>
                <a:cubicBezTo>
                  <a:pt x="737213" y="5041"/>
                  <a:pt x="669088" y="151034"/>
                  <a:pt x="598530" y="219164"/>
                </a:cubicBezTo>
                <a:cubicBezTo>
                  <a:pt x="527972" y="287294"/>
                  <a:pt x="508507" y="377323"/>
                  <a:pt x="408752" y="408955"/>
                </a:cubicBezTo>
                <a:cubicBezTo>
                  <a:pt x="308997" y="440587"/>
                  <a:pt x="0" y="408955"/>
                  <a:pt x="0" y="408955"/>
                </a:cubicBezTo>
              </a:path>
            </a:pathLst>
          </a:cu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Forme libre 68"/>
          <p:cNvSpPr/>
          <p:nvPr/>
        </p:nvSpPr>
        <p:spPr>
          <a:xfrm rot="1981039">
            <a:off x="6327062" y="3772396"/>
            <a:ext cx="1167863" cy="423013"/>
          </a:xfrm>
          <a:custGeom>
            <a:avLst/>
            <a:gdLst>
              <a:gd name="connsiteX0" fmla="*/ 1167863 w 1167863"/>
              <a:gd name="connsiteY0" fmla="*/ 189966 h 423013"/>
              <a:gd name="connsiteX1" fmla="*/ 832102 w 1167863"/>
              <a:gd name="connsiteY1" fmla="*/ 175 h 423013"/>
              <a:gd name="connsiteX2" fmla="*/ 598530 w 1167863"/>
              <a:gd name="connsiteY2" fmla="*/ 219164 h 423013"/>
              <a:gd name="connsiteX3" fmla="*/ 408752 w 1167863"/>
              <a:gd name="connsiteY3" fmla="*/ 408955 h 423013"/>
              <a:gd name="connsiteX4" fmla="*/ 0 w 1167863"/>
              <a:gd name="connsiteY4" fmla="*/ 408955 h 42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7863" h="423013">
                <a:moveTo>
                  <a:pt x="1167863" y="189966"/>
                </a:moveTo>
                <a:cubicBezTo>
                  <a:pt x="1047427" y="92637"/>
                  <a:pt x="926991" y="-4691"/>
                  <a:pt x="832102" y="175"/>
                </a:cubicBezTo>
                <a:cubicBezTo>
                  <a:pt x="737213" y="5041"/>
                  <a:pt x="669088" y="151034"/>
                  <a:pt x="598530" y="219164"/>
                </a:cubicBezTo>
                <a:cubicBezTo>
                  <a:pt x="527972" y="287294"/>
                  <a:pt x="508507" y="377323"/>
                  <a:pt x="408752" y="408955"/>
                </a:cubicBezTo>
                <a:cubicBezTo>
                  <a:pt x="308997" y="440587"/>
                  <a:pt x="0" y="408955"/>
                  <a:pt x="0" y="408955"/>
                </a:cubicBezTo>
              </a:path>
            </a:pathLst>
          </a:cu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Soleil 69"/>
          <p:cNvSpPr/>
          <p:nvPr/>
        </p:nvSpPr>
        <p:spPr>
          <a:xfrm>
            <a:off x="6911065" y="5001093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Soleil 70"/>
          <p:cNvSpPr/>
          <p:nvPr/>
        </p:nvSpPr>
        <p:spPr>
          <a:xfrm>
            <a:off x="7157563" y="4059164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Soleil 71"/>
          <p:cNvSpPr/>
          <p:nvPr/>
        </p:nvSpPr>
        <p:spPr>
          <a:xfrm>
            <a:off x="7403787" y="4692146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Soleil 72"/>
          <p:cNvSpPr/>
          <p:nvPr/>
        </p:nvSpPr>
        <p:spPr>
          <a:xfrm>
            <a:off x="7063465" y="3687184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Soleil 73"/>
          <p:cNvSpPr/>
          <p:nvPr/>
        </p:nvSpPr>
        <p:spPr>
          <a:xfrm>
            <a:off x="7157563" y="5615102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Soleil 74"/>
          <p:cNvSpPr/>
          <p:nvPr/>
        </p:nvSpPr>
        <p:spPr>
          <a:xfrm>
            <a:off x="7708587" y="4996946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Soleil 75"/>
          <p:cNvSpPr/>
          <p:nvPr/>
        </p:nvSpPr>
        <p:spPr>
          <a:xfrm flipH="1">
            <a:off x="8123756" y="4720652"/>
            <a:ext cx="45719" cy="668087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Soleil 76"/>
          <p:cNvSpPr/>
          <p:nvPr/>
        </p:nvSpPr>
        <p:spPr>
          <a:xfrm>
            <a:off x="6421001" y="5516198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Soleil 77"/>
          <p:cNvSpPr/>
          <p:nvPr/>
        </p:nvSpPr>
        <p:spPr>
          <a:xfrm>
            <a:off x="8162031" y="5157021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Soleil 78"/>
          <p:cNvSpPr/>
          <p:nvPr/>
        </p:nvSpPr>
        <p:spPr>
          <a:xfrm>
            <a:off x="6884599" y="5391728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Soleil 79"/>
          <p:cNvSpPr/>
          <p:nvPr/>
        </p:nvSpPr>
        <p:spPr>
          <a:xfrm>
            <a:off x="8053794" y="3625331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Soleil 80"/>
          <p:cNvSpPr/>
          <p:nvPr/>
        </p:nvSpPr>
        <p:spPr>
          <a:xfrm>
            <a:off x="6620564" y="3853744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Soleil 81"/>
          <p:cNvSpPr/>
          <p:nvPr/>
        </p:nvSpPr>
        <p:spPr>
          <a:xfrm>
            <a:off x="8171491" y="3248980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Soleil 82"/>
          <p:cNvSpPr/>
          <p:nvPr/>
        </p:nvSpPr>
        <p:spPr>
          <a:xfrm>
            <a:off x="7584461" y="3708145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Forme libre 83"/>
          <p:cNvSpPr/>
          <p:nvPr/>
        </p:nvSpPr>
        <p:spPr>
          <a:xfrm>
            <a:off x="6443592" y="3047033"/>
            <a:ext cx="889000" cy="645492"/>
          </a:xfrm>
          <a:custGeom>
            <a:avLst/>
            <a:gdLst>
              <a:gd name="connsiteX0" fmla="*/ 889000 w 889000"/>
              <a:gd name="connsiteY0" fmla="*/ 65582 h 645492"/>
              <a:gd name="connsiteX1" fmla="*/ 719667 w 889000"/>
              <a:gd name="connsiteY1" fmla="*/ 9138 h 645492"/>
              <a:gd name="connsiteX2" fmla="*/ 451556 w 889000"/>
              <a:gd name="connsiteY2" fmla="*/ 234916 h 645492"/>
              <a:gd name="connsiteX3" fmla="*/ 211667 w 889000"/>
              <a:gd name="connsiteY3" fmla="*/ 107916 h 645492"/>
              <a:gd name="connsiteX4" fmla="*/ 183445 w 889000"/>
              <a:gd name="connsiteY4" fmla="*/ 319582 h 645492"/>
              <a:gd name="connsiteX5" fmla="*/ 98778 w 889000"/>
              <a:gd name="connsiteY5" fmla="*/ 630027 h 645492"/>
              <a:gd name="connsiteX6" fmla="*/ 0 w 889000"/>
              <a:gd name="connsiteY6" fmla="*/ 601805 h 64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9000" h="645492">
                <a:moveTo>
                  <a:pt x="889000" y="65582"/>
                </a:moveTo>
                <a:cubicBezTo>
                  <a:pt x="840787" y="23249"/>
                  <a:pt x="792574" y="-19084"/>
                  <a:pt x="719667" y="9138"/>
                </a:cubicBezTo>
                <a:cubicBezTo>
                  <a:pt x="646760" y="37360"/>
                  <a:pt x="536223" y="218453"/>
                  <a:pt x="451556" y="234916"/>
                </a:cubicBezTo>
                <a:cubicBezTo>
                  <a:pt x="366889" y="251379"/>
                  <a:pt x="256352" y="93805"/>
                  <a:pt x="211667" y="107916"/>
                </a:cubicBezTo>
                <a:cubicBezTo>
                  <a:pt x="166982" y="122027"/>
                  <a:pt x="202260" y="232564"/>
                  <a:pt x="183445" y="319582"/>
                </a:cubicBezTo>
                <a:cubicBezTo>
                  <a:pt x="164630" y="406600"/>
                  <a:pt x="129352" y="582990"/>
                  <a:pt x="98778" y="630027"/>
                </a:cubicBezTo>
                <a:cubicBezTo>
                  <a:pt x="68204" y="677064"/>
                  <a:pt x="0" y="601805"/>
                  <a:pt x="0" y="601805"/>
                </a:cubicBezTo>
              </a:path>
            </a:pathLst>
          </a:cu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Soleil 84"/>
          <p:cNvSpPr/>
          <p:nvPr/>
        </p:nvSpPr>
        <p:spPr>
          <a:xfrm>
            <a:off x="8314431" y="4552467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Soleil 85"/>
          <p:cNvSpPr/>
          <p:nvPr/>
        </p:nvSpPr>
        <p:spPr>
          <a:xfrm>
            <a:off x="8158194" y="5701214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Soleil 86"/>
          <p:cNvSpPr/>
          <p:nvPr/>
        </p:nvSpPr>
        <p:spPr>
          <a:xfrm>
            <a:off x="6489179" y="3169251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539552" y="2564904"/>
            <a:ext cx="2304256" cy="338554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+mj-lt"/>
              </a:rPr>
              <a:t>Viable </a:t>
            </a:r>
            <a:r>
              <a:rPr lang="fr-FR" sz="1600" dirty="0" err="1" smtClean="0">
                <a:latin typeface="+mj-lt"/>
              </a:rPr>
              <a:t>myocardium</a:t>
            </a:r>
            <a:r>
              <a:rPr lang="fr-FR" sz="1600" dirty="0" smtClean="0">
                <a:latin typeface="+mj-lt"/>
              </a:rPr>
              <a:t> </a:t>
            </a:r>
            <a:endParaRPr lang="fr-FR" sz="1600" dirty="0">
              <a:latin typeface="+mj-lt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6084168" y="2564904"/>
            <a:ext cx="2928170" cy="338554"/>
          </a:xfrm>
          <a:prstGeom prst="rect">
            <a:avLst/>
          </a:prstGeom>
          <a:noFill/>
          <a:ln>
            <a:solidFill>
              <a:srgbClr val="558ED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 smtClean="0">
                <a:latin typeface="+mj-lt"/>
              </a:rPr>
              <a:t>Chronic</a:t>
            </a:r>
            <a:r>
              <a:rPr lang="fr-FR" sz="1600" dirty="0" smtClean="0">
                <a:latin typeface="+mj-lt"/>
              </a:rPr>
              <a:t> </a:t>
            </a:r>
            <a:r>
              <a:rPr lang="fr-FR" sz="1600" dirty="0" err="1" smtClean="0">
                <a:latin typeface="+mj-lt"/>
              </a:rPr>
              <a:t>myocardial</a:t>
            </a:r>
            <a:r>
              <a:rPr lang="fr-FR" sz="1600" dirty="0" smtClean="0">
                <a:latin typeface="+mj-lt"/>
              </a:rPr>
              <a:t> </a:t>
            </a:r>
            <a:r>
              <a:rPr lang="fr-FR" sz="1600" dirty="0" err="1" smtClean="0">
                <a:latin typeface="+mj-lt"/>
              </a:rPr>
              <a:t>infarction</a:t>
            </a:r>
            <a:r>
              <a:rPr lang="fr-FR" sz="1600" dirty="0" smtClean="0">
                <a:latin typeface="+mj-lt"/>
              </a:rPr>
              <a:t>  </a:t>
            </a:r>
            <a:endParaRPr lang="fr-FR" sz="1600" dirty="0">
              <a:latin typeface="+mj-lt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3203848" y="2564904"/>
            <a:ext cx="2736304" cy="338554"/>
          </a:xfrm>
          <a:prstGeom prst="rect">
            <a:avLst/>
          </a:prstGeom>
          <a:noFill/>
          <a:ln>
            <a:solidFill>
              <a:srgbClr val="558ED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+mj-lt"/>
              </a:rPr>
              <a:t>Acute </a:t>
            </a:r>
            <a:r>
              <a:rPr lang="fr-FR" sz="1600" dirty="0" err="1" smtClean="0">
                <a:latin typeface="+mj-lt"/>
              </a:rPr>
              <a:t>myocardial</a:t>
            </a:r>
            <a:r>
              <a:rPr lang="fr-FR" sz="1600" dirty="0" smtClean="0">
                <a:latin typeface="+mj-lt"/>
              </a:rPr>
              <a:t> </a:t>
            </a:r>
            <a:r>
              <a:rPr lang="fr-FR" sz="1600" dirty="0" err="1" smtClean="0">
                <a:latin typeface="+mj-lt"/>
              </a:rPr>
              <a:t>infarction</a:t>
            </a:r>
            <a:r>
              <a:rPr lang="fr-FR" sz="1600" dirty="0" smtClean="0">
                <a:latin typeface="+mj-lt"/>
              </a:rPr>
              <a:t>  </a:t>
            </a:r>
          </a:p>
        </p:txBody>
      </p:sp>
      <p:sp>
        <p:nvSpPr>
          <p:cNvPr id="92" name="Soleil 91"/>
          <p:cNvSpPr/>
          <p:nvPr/>
        </p:nvSpPr>
        <p:spPr>
          <a:xfrm>
            <a:off x="7668344" y="6525344"/>
            <a:ext cx="262769" cy="239393"/>
          </a:xfrm>
          <a:prstGeom prst="su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7812360" y="6493166"/>
            <a:ext cx="1496394" cy="351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+mj-lt"/>
              </a:rPr>
              <a:t>Gadolinium</a:t>
            </a:r>
            <a:endParaRPr lang="fr-FR" sz="1600" dirty="0">
              <a:latin typeface="+mj-lt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251520" y="6259430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2843808" y="6272416"/>
            <a:ext cx="671521" cy="5985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Nuage 95"/>
          <p:cNvSpPr/>
          <p:nvPr/>
        </p:nvSpPr>
        <p:spPr>
          <a:xfrm rot="19287956">
            <a:off x="5404765" y="6394105"/>
            <a:ext cx="587030" cy="335783"/>
          </a:xfrm>
          <a:prstGeom prst="cloud">
            <a:avLst/>
          </a:prstGeom>
          <a:solidFill>
            <a:srgbClr val="6B665C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755576" y="6453336"/>
            <a:ext cx="1496394" cy="351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+mj-lt"/>
              </a:rPr>
              <a:t>Normal </a:t>
            </a:r>
            <a:r>
              <a:rPr lang="fr-FR" sz="1600" dirty="0" err="1" smtClean="0">
                <a:latin typeface="+mj-lt"/>
              </a:rPr>
              <a:t>cell</a:t>
            </a:r>
            <a:endParaRPr lang="fr-FR" sz="1600" dirty="0">
              <a:latin typeface="+mj-lt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3419872" y="6486775"/>
            <a:ext cx="17281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 smtClean="0">
                <a:latin typeface="+mj-lt"/>
              </a:rPr>
              <a:t>Destructed</a:t>
            </a:r>
            <a:r>
              <a:rPr lang="fr-FR" sz="1600" dirty="0" smtClean="0">
                <a:latin typeface="+mj-lt"/>
              </a:rPr>
              <a:t> </a:t>
            </a:r>
            <a:r>
              <a:rPr lang="fr-FR" sz="1600" dirty="0" err="1" smtClean="0">
                <a:latin typeface="+mj-lt"/>
              </a:rPr>
              <a:t>cell</a:t>
            </a:r>
            <a:endParaRPr lang="fr-FR" sz="1600" dirty="0">
              <a:latin typeface="+mj-lt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5652120" y="6486775"/>
            <a:ext cx="1496394" cy="351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 smtClean="0">
                <a:latin typeface="+mj-lt"/>
              </a:rPr>
              <a:t>Fibroblast</a:t>
            </a:r>
            <a:endParaRPr lang="fr-FR" sz="1600" dirty="0">
              <a:latin typeface="+mj-lt"/>
            </a:endParaRPr>
          </a:p>
        </p:txBody>
      </p:sp>
      <p:sp>
        <p:nvSpPr>
          <p:cNvPr id="100" name="ZoneTexte 99"/>
          <p:cNvSpPr txBox="1"/>
          <p:nvPr/>
        </p:nvSpPr>
        <p:spPr>
          <a:xfrm rot="16200000">
            <a:off x="-309735" y="42782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 smtClean="0">
                <a:latin typeface="+mj-lt"/>
              </a:rPr>
              <a:t>Interstitium</a:t>
            </a:r>
            <a:r>
              <a:rPr lang="fr-FR" sz="2400" dirty="0" smtClean="0">
                <a:latin typeface="+mj-lt"/>
              </a:rPr>
              <a:t> </a:t>
            </a:r>
            <a:endParaRPr lang="fr-F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8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2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8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2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4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6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8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87" grpId="0" animBg="1"/>
      <p:bldP spid="9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016" y="1628800"/>
            <a:ext cx="8892480" cy="4757160"/>
          </a:xfrm>
        </p:spPr>
        <p:txBody>
          <a:bodyPr>
            <a:norm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LGE extent is critical determinant of contractile recovery.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Several studies evaluated the relationship between the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transmural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extent of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hyperenhancement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 and the contractile recovery after myocardial infarction.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the segmental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transmural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extent of  LGE was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en-US" sz="2300" dirty="0">
              <a:latin typeface="Arial" pitchFamily="34" charset="0"/>
              <a:cs typeface="Arial" pitchFamily="34" charset="0"/>
            </a:endParaRPr>
          </a:p>
          <a:p>
            <a:pPr lvl="2"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&lt; 25% : </a:t>
            </a:r>
            <a:r>
              <a:rPr lang="en-US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The majority of segments improved function</a:t>
            </a:r>
          </a:p>
          <a:p>
            <a:pPr lvl="2"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 &gt; 75% : </a:t>
            </a:r>
            <a:r>
              <a:rPr lang="en-US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Functional recovery was unlikely</a:t>
            </a:r>
          </a:p>
          <a:p>
            <a:pPr lvl="2"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25 to 75 % 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Intermediate likelihood of recovery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129952"/>
            <a:ext cx="8229600" cy="10668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latin typeface="Calibri"/>
                <a:cs typeface="Calibri"/>
              </a:rPr>
              <a:t>DISCUSSION</a:t>
            </a: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6584"/>
          </a:xfrm>
        </p:spPr>
        <p:txBody>
          <a:bodyPr>
            <a:no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fr-FR" sz="2200" dirty="0" smtClean="0">
                <a:latin typeface="Arial" pitchFamily="34" charset="0"/>
                <a:cs typeface="Arial" pitchFamily="34" charset="0"/>
              </a:rPr>
              <a:t>Prior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studies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demonstrated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transmural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myocardial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necrosis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responsible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myocardial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muscle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loss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due to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cell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death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fr-FR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fr-FR" sz="2200" dirty="0" err="1">
                <a:latin typeface="Arial" pitchFamily="34" charset="0"/>
                <a:cs typeface="Arial" pitchFamily="34" charset="0"/>
              </a:rPr>
              <a:t>F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ibrosis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replacement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secondary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ischemic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injury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chronic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transmural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infarction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leads to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myocardial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thining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frequently measuring less than 5.5 mm.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In the present study, the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statiscal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analysis demonstrated that a MWT &lt; 5 mm is highly associated with a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transmural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extension of LGE (&gt; 75% )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extends the earlier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observations demonstrating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that in patients with suspected myocardial hibernation, a simple measurement of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MWT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obtained with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CMR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is an important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parameter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of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myocardial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viability</a:t>
            </a:r>
            <a:r>
              <a:rPr lang="fr-FR" sz="2200" dirty="0"/>
              <a:t>.</a:t>
            </a:r>
            <a:endParaRPr lang="fr-FR" sz="22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fr-FR" sz="22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129952"/>
            <a:ext cx="8229600" cy="10668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latin typeface="Calibri"/>
                <a:cs typeface="Calibri"/>
              </a:rPr>
              <a:t>DISCUSSION</a:t>
            </a: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276872"/>
            <a:ext cx="8424936" cy="4325112"/>
          </a:xfrm>
        </p:spPr>
        <p:txBody>
          <a:bodyPr>
            <a:norm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fr-FR" sz="2400" dirty="0" smtClean="0">
                <a:latin typeface="+mj-lt"/>
                <a:cs typeface="Arial" pitchFamily="34" charset="0"/>
              </a:rPr>
              <a:t>Wall </a:t>
            </a:r>
            <a:r>
              <a:rPr lang="fr-FR" sz="2400" dirty="0" err="1">
                <a:latin typeface="+mj-lt"/>
                <a:cs typeface="Arial" pitchFamily="34" charset="0"/>
              </a:rPr>
              <a:t>thikeness</a:t>
            </a:r>
            <a:r>
              <a:rPr lang="fr-FR" sz="2400" dirty="0">
                <a:latin typeface="+mj-lt"/>
                <a:cs typeface="Arial" pitchFamily="34" charset="0"/>
              </a:rPr>
              <a:t> </a:t>
            </a:r>
            <a:r>
              <a:rPr lang="fr-FR" sz="2400" dirty="0" err="1">
                <a:latin typeface="+mj-lt"/>
                <a:cs typeface="Arial" pitchFamily="34" charset="0"/>
              </a:rPr>
              <a:t>is</a:t>
            </a:r>
            <a:r>
              <a:rPr lang="fr-FR" sz="2400" dirty="0">
                <a:latin typeface="+mj-lt"/>
                <a:cs typeface="Arial" pitchFamily="34" charset="0"/>
              </a:rPr>
              <a:t> an important marker of </a:t>
            </a:r>
            <a:r>
              <a:rPr lang="fr-FR" sz="2400" dirty="0" err="1">
                <a:latin typeface="+mj-lt"/>
                <a:cs typeface="Arial" pitchFamily="34" charset="0"/>
              </a:rPr>
              <a:t>myocardial</a:t>
            </a:r>
            <a:r>
              <a:rPr lang="fr-FR" sz="2400" dirty="0">
                <a:latin typeface="+mj-lt"/>
                <a:cs typeface="Arial" pitchFamily="34" charset="0"/>
              </a:rPr>
              <a:t> </a:t>
            </a:r>
            <a:r>
              <a:rPr lang="fr-FR" sz="2400" dirty="0" err="1">
                <a:latin typeface="+mj-lt"/>
                <a:cs typeface="Arial" pitchFamily="34" charset="0"/>
              </a:rPr>
              <a:t>viability</a:t>
            </a:r>
            <a:r>
              <a:rPr lang="fr-FR" sz="2400" dirty="0">
                <a:latin typeface="+mj-lt"/>
                <a:cs typeface="Arial" pitchFamily="34" charset="0"/>
              </a:rPr>
              <a:t> in patients </a:t>
            </a:r>
            <a:r>
              <a:rPr lang="fr-FR" sz="2400" dirty="0" err="1">
                <a:latin typeface="+mj-lt"/>
                <a:cs typeface="Arial" pitchFamily="34" charset="0"/>
              </a:rPr>
              <a:t>with</a:t>
            </a:r>
            <a:r>
              <a:rPr lang="fr-FR" sz="2400" dirty="0">
                <a:latin typeface="+mj-lt"/>
                <a:cs typeface="Arial" pitchFamily="34" charset="0"/>
              </a:rPr>
              <a:t> </a:t>
            </a:r>
            <a:r>
              <a:rPr lang="fr-FR" sz="2400" dirty="0" err="1" smtClean="0">
                <a:latin typeface="+mj-lt"/>
                <a:cs typeface="Arial" pitchFamily="34" charset="0"/>
              </a:rPr>
              <a:t>myocardial</a:t>
            </a:r>
            <a:r>
              <a:rPr lang="fr-FR" sz="2400" dirty="0" smtClean="0">
                <a:latin typeface="+mj-lt"/>
                <a:cs typeface="Arial" pitchFamily="34" charset="0"/>
              </a:rPr>
              <a:t> </a:t>
            </a:r>
            <a:r>
              <a:rPr lang="fr-FR" sz="2400" dirty="0" err="1" smtClean="0">
                <a:latin typeface="+mj-lt"/>
                <a:cs typeface="Arial" pitchFamily="34" charset="0"/>
              </a:rPr>
              <a:t>infarction</a:t>
            </a:r>
            <a:r>
              <a:rPr lang="fr-FR" sz="2400" dirty="0" smtClean="0">
                <a:latin typeface="+mj-lt"/>
                <a:cs typeface="Arial" pitchFamily="34" charset="0"/>
              </a:rPr>
              <a:t>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fr-FR" sz="2400" dirty="0" smtClean="0">
              <a:latin typeface="+mj-lt"/>
              <a:cs typeface="Arial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fr-FR" sz="2400" dirty="0" smtClean="0">
                <a:latin typeface="+mj-lt"/>
                <a:cs typeface="Arial" pitchFamily="34" charset="0"/>
              </a:rPr>
              <a:t>MWT &lt; 5mm </a:t>
            </a:r>
            <a:r>
              <a:rPr lang="en-US" sz="2400" dirty="0" smtClean="0">
                <a:latin typeface="+mj-lt"/>
                <a:cs typeface="Arial" pitchFamily="34" charset="0"/>
              </a:rPr>
              <a:t>practically excludes relevant amount of viable myocardium.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en-US" sz="2400" dirty="0" smtClean="0">
              <a:latin typeface="+mj-lt"/>
              <a:cs typeface="Arial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fr-FR" sz="2400" dirty="0" smtClean="0">
                <a:latin typeface="+mj-lt"/>
                <a:cs typeface="Arial" pitchFamily="34" charset="0"/>
              </a:rPr>
              <a:t>A </a:t>
            </a:r>
            <a:r>
              <a:rPr lang="fr-FR" sz="2400" dirty="0">
                <a:latin typeface="+mj-lt"/>
                <a:cs typeface="Arial" pitchFamily="34" charset="0"/>
              </a:rPr>
              <a:t>simple </a:t>
            </a:r>
            <a:r>
              <a:rPr lang="fr-FR" sz="2400" dirty="0" err="1">
                <a:latin typeface="+mj-lt"/>
                <a:cs typeface="Arial" pitchFamily="34" charset="0"/>
              </a:rPr>
              <a:t>measurment</a:t>
            </a:r>
            <a:r>
              <a:rPr lang="fr-FR" sz="2400" dirty="0">
                <a:latin typeface="+mj-lt"/>
                <a:cs typeface="Arial" pitchFamily="34" charset="0"/>
              </a:rPr>
              <a:t> of </a:t>
            </a:r>
            <a:r>
              <a:rPr lang="fr-FR" sz="2400" dirty="0" smtClean="0">
                <a:latin typeface="+mj-lt"/>
                <a:cs typeface="Arial" pitchFamily="34" charset="0"/>
              </a:rPr>
              <a:t>MWT </a:t>
            </a:r>
            <a:r>
              <a:rPr lang="fr-FR" sz="2400" dirty="0" err="1">
                <a:latin typeface="+mj-lt"/>
                <a:cs typeface="Arial" pitchFamily="34" charset="0"/>
              </a:rPr>
              <a:t>is</a:t>
            </a:r>
            <a:r>
              <a:rPr lang="fr-FR" sz="2400" dirty="0">
                <a:latin typeface="+mj-lt"/>
                <a:cs typeface="Arial" pitchFamily="34" charset="0"/>
              </a:rPr>
              <a:t> a </a:t>
            </a:r>
            <a:r>
              <a:rPr lang="fr-FR" sz="2400" dirty="0" err="1">
                <a:latin typeface="+mj-lt"/>
                <a:cs typeface="Arial" pitchFamily="34" charset="0"/>
              </a:rPr>
              <a:t>valuable</a:t>
            </a:r>
            <a:r>
              <a:rPr lang="fr-FR" sz="2400" dirty="0">
                <a:latin typeface="+mj-lt"/>
                <a:cs typeface="Arial" pitchFamily="34" charset="0"/>
              </a:rPr>
              <a:t> </a:t>
            </a:r>
            <a:r>
              <a:rPr lang="fr-FR" sz="2400" dirty="0" err="1">
                <a:latin typeface="+mj-lt"/>
                <a:cs typeface="Arial" pitchFamily="34" charset="0"/>
              </a:rPr>
              <a:t>adjunct</a:t>
            </a:r>
            <a:r>
              <a:rPr lang="fr-FR" sz="2400" dirty="0">
                <a:latin typeface="+mj-lt"/>
                <a:cs typeface="Arial" pitchFamily="34" charset="0"/>
              </a:rPr>
              <a:t> to LGE in the </a:t>
            </a:r>
            <a:r>
              <a:rPr lang="fr-FR" sz="2400" dirty="0" err="1">
                <a:latin typeface="+mj-lt"/>
                <a:cs typeface="Arial" pitchFamily="34" charset="0"/>
              </a:rPr>
              <a:t>assessment</a:t>
            </a:r>
            <a:r>
              <a:rPr lang="fr-FR" sz="2400" dirty="0">
                <a:latin typeface="+mj-lt"/>
                <a:cs typeface="Arial" pitchFamily="34" charset="0"/>
              </a:rPr>
              <a:t> of </a:t>
            </a:r>
            <a:r>
              <a:rPr lang="fr-FR" sz="2400" dirty="0" err="1">
                <a:latin typeface="+mj-lt"/>
                <a:cs typeface="Arial" pitchFamily="34" charset="0"/>
              </a:rPr>
              <a:t>myocardial</a:t>
            </a:r>
            <a:r>
              <a:rPr lang="fr-FR" sz="2400" dirty="0">
                <a:latin typeface="+mj-lt"/>
                <a:cs typeface="Arial" pitchFamily="34" charset="0"/>
              </a:rPr>
              <a:t> </a:t>
            </a:r>
            <a:r>
              <a:rPr lang="fr-FR" sz="2400" dirty="0" err="1">
                <a:latin typeface="+mj-lt"/>
                <a:cs typeface="Arial" pitchFamily="34" charset="0"/>
              </a:rPr>
              <a:t>viability</a:t>
            </a:r>
            <a:r>
              <a:rPr lang="fr-FR" sz="2400" dirty="0" smtClean="0">
                <a:latin typeface="+mj-lt"/>
                <a:cs typeface="Arial" pitchFamily="34" charset="0"/>
              </a:rPr>
              <a:t>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fr-FR" dirty="0">
              <a:latin typeface="+mj-lt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129952"/>
            <a:ext cx="8229600" cy="10668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latin typeface="Calibri"/>
                <a:cs typeface="Calibri"/>
              </a:rPr>
              <a:t>CONCLUSION</a:t>
            </a: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395536" y="129952"/>
            <a:ext cx="8229600" cy="10668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latin typeface="Calibri"/>
                <a:cs typeface="Calibri"/>
              </a:rPr>
              <a:t>REFERENCES</a:t>
            </a: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4784"/>
            <a:ext cx="9036496" cy="5373215"/>
          </a:xfrm>
        </p:spPr>
        <p:txBody>
          <a:bodyPr>
            <a:noAutofit/>
          </a:bodyPr>
          <a:lstStyle/>
          <a:p>
            <a:pPr marL="452628" lvl="0" indent="-342900" algn="just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/>
              <a:t>Elena </a:t>
            </a:r>
            <a:r>
              <a:rPr lang="en-US" sz="1400" dirty="0" err="1"/>
              <a:t>Biagini</a:t>
            </a:r>
            <a:r>
              <a:rPr lang="en-US" sz="1400" dirty="0"/>
              <a:t>, </a:t>
            </a:r>
            <a:r>
              <a:rPr lang="en-US" sz="1400" dirty="0" err="1"/>
              <a:t>Tjebbe</a:t>
            </a:r>
            <a:r>
              <a:rPr lang="en-US" sz="1400" dirty="0"/>
              <a:t> W </a:t>
            </a:r>
            <a:r>
              <a:rPr lang="en-US" sz="1400" dirty="0" err="1"/>
              <a:t>Galema</a:t>
            </a:r>
            <a:r>
              <a:rPr lang="en-US" sz="1400" dirty="0"/>
              <a:t>,  </a:t>
            </a:r>
            <a:r>
              <a:rPr lang="en-US" sz="1400" dirty="0" err="1"/>
              <a:t>Arend</a:t>
            </a:r>
            <a:r>
              <a:rPr lang="en-US" sz="1400" dirty="0"/>
              <a:t> F.L </a:t>
            </a:r>
            <a:r>
              <a:rPr lang="en-US" sz="1400" dirty="0" err="1"/>
              <a:t>Schinkel</a:t>
            </a:r>
            <a:r>
              <a:rPr lang="en-US" sz="1400" dirty="0"/>
              <a:t>,  Willem B </a:t>
            </a:r>
            <a:r>
              <a:rPr lang="en-US" sz="1400" dirty="0" err="1"/>
              <a:t>Vletter</a:t>
            </a:r>
            <a:r>
              <a:rPr lang="en-US" sz="1400" dirty="0"/>
              <a:t>,  Jos R.T.C </a:t>
            </a:r>
            <a:r>
              <a:rPr lang="en-US" sz="1400" dirty="0" err="1"/>
              <a:t>Roelandt</a:t>
            </a:r>
            <a:r>
              <a:rPr lang="en-US" sz="1400" dirty="0"/>
              <a:t>, </a:t>
            </a:r>
            <a:r>
              <a:rPr lang="en-US" sz="1400" dirty="0" err="1"/>
              <a:t>Folkert</a:t>
            </a:r>
            <a:r>
              <a:rPr lang="en-US" sz="1400" dirty="0"/>
              <a:t> J Ten Cate et </a:t>
            </a:r>
            <a:r>
              <a:rPr lang="en-US" sz="1400" dirty="0" err="1"/>
              <a:t>al.Myocardial</a:t>
            </a:r>
            <a:r>
              <a:rPr lang="en-US" sz="1400" dirty="0"/>
              <a:t> wall thickness predicts recovery of contractile function after primary coronary intervention for acute myocardial infarction. J Am </a:t>
            </a:r>
            <a:r>
              <a:rPr lang="en-US" sz="1400" dirty="0" err="1"/>
              <a:t>Coll</a:t>
            </a:r>
            <a:r>
              <a:rPr lang="en-US" sz="1400" dirty="0"/>
              <a:t> </a:t>
            </a:r>
            <a:r>
              <a:rPr lang="en-US" sz="1400" dirty="0" err="1"/>
              <a:t>Cardiol</a:t>
            </a:r>
            <a:r>
              <a:rPr lang="en-US" sz="1400" dirty="0"/>
              <a:t>. 2004;43(8):1489-1493</a:t>
            </a:r>
            <a:r>
              <a:rPr lang="fr-FR" sz="1400" u="sng" dirty="0">
                <a:hlinkClick r:id="rId3"/>
              </a:rPr>
              <a:t> </a:t>
            </a:r>
            <a:endParaRPr lang="fr-FR" sz="1400" dirty="0"/>
          </a:p>
          <a:p>
            <a:pPr marL="452628" lvl="0" indent="-342900" algn="just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/>
              <a:t>Cwajg JM, Cwajg E, Nagueh SF, He ZX, Qureshi U, Olmos LI et al .End-diastolic wall thickness as a predictor of recovery of function in myocardial hibernation: relation to rest-redistribution T1-201 tomography and </a:t>
            </a:r>
            <a:r>
              <a:rPr lang="en-US" sz="1400" dirty="0" err="1"/>
              <a:t>dobutamine</a:t>
            </a:r>
            <a:r>
              <a:rPr lang="en-US" sz="1400" dirty="0"/>
              <a:t> stress echocardiography.</a:t>
            </a:r>
            <a:r>
              <a:rPr lang="en-US" sz="1400" dirty="0">
                <a:hlinkClick r:id="rId4"/>
              </a:rPr>
              <a:t> </a:t>
            </a:r>
            <a:r>
              <a:rPr lang="en-US" sz="1400" dirty="0"/>
              <a:t>J Am Coll Cardiol. 2000 Apr;35(5):1152-61</a:t>
            </a:r>
            <a:endParaRPr lang="fr-FR" sz="1400" dirty="0"/>
          </a:p>
          <a:p>
            <a:pPr marL="452628" lvl="0" indent="-342900" algn="just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/>
              <a:t>De Waha S, Eitel I, Desch S, Fuernau G, Lurz P, Schuler G, et al. Diagnosis and therapy of chronic myocardial ischemia. Role of cardiac magnetic resonance imaging. Herz. 2013 Jun;38(4):350-8.</a:t>
            </a:r>
            <a:endParaRPr lang="fr-FR" sz="1400" dirty="0"/>
          </a:p>
          <a:p>
            <a:pPr marL="452628" lvl="0" indent="-342900" algn="just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/>
              <a:t>Shah DJ , Kim HW, James O, Parker M, Wu E, Bonow RO et al. Prevalence of regional myocardial thinning and relationship with myocardial scarring in patients with coronary artery </a:t>
            </a:r>
            <a:r>
              <a:rPr lang="en-US" sz="1400" dirty="0" err="1"/>
              <a:t>disease.JAMA</a:t>
            </a:r>
            <a:r>
              <a:rPr lang="en-US" sz="1400" dirty="0"/>
              <a:t>. 2013 Mar 6;309(9):909-18</a:t>
            </a:r>
            <a:endParaRPr lang="fr-FR" sz="1400" dirty="0"/>
          </a:p>
          <a:p>
            <a:pPr marL="452628" lvl="0" indent="-342900" algn="just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El </a:t>
            </a:r>
            <a:r>
              <a:rPr lang="en-US" sz="1400" dirty="0"/>
              <a:t>Aidi H, Adams A, Moons KG, Den Ruijter HM, Mali WP, Doevendans PA et al . Cardiac magnetic resonance imaging findings and the risk of cardiovascular events in patients with recent myocardial infarction or suspected or known coronary artery disease: a systematic review of prognostic studies. J Am Coll Cardiol. 2014 Mar 25;63(11):1031-45</a:t>
            </a:r>
            <a:endParaRPr lang="fr-FR" sz="1400" dirty="0"/>
          </a:p>
          <a:p>
            <a:pPr marL="452628" lvl="0" indent="-342900" algn="just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1400" dirty="0" smtClean="0"/>
              <a:t>Di </a:t>
            </a:r>
            <a:r>
              <a:rPr lang="fr-FR" sz="1400" dirty="0" err="1"/>
              <a:t>Bella,Valeria</a:t>
            </a:r>
            <a:r>
              <a:rPr lang="fr-FR" sz="1400" dirty="0"/>
              <a:t> </a:t>
            </a:r>
            <a:r>
              <a:rPr lang="fr-FR" sz="1400" dirty="0" err="1"/>
              <a:t>Siciliano,Giovanni</a:t>
            </a:r>
            <a:r>
              <a:rPr lang="fr-FR" sz="1400" dirty="0"/>
              <a:t> Donato </a:t>
            </a:r>
            <a:r>
              <a:rPr lang="fr-FR" sz="1400" dirty="0" err="1"/>
              <a:t>Aquaro,Sabrina</a:t>
            </a:r>
            <a:r>
              <a:rPr lang="fr-FR" sz="1400" dirty="0"/>
              <a:t> </a:t>
            </a:r>
            <a:r>
              <a:rPr lang="fr-FR" sz="1400" dirty="0" err="1"/>
              <a:t>Molinaro,Massimo</a:t>
            </a:r>
            <a:r>
              <a:rPr lang="fr-FR" sz="1400" dirty="0"/>
              <a:t> </a:t>
            </a:r>
            <a:r>
              <a:rPr lang="fr-FR" sz="1400" dirty="0" err="1"/>
              <a:t>Lombardi,Scipione</a:t>
            </a:r>
            <a:r>
              <a:rPr lang="fr-FR" sz="1400" dirty="0"/>
              <a:t> Carerj et al. </a:t>
            </a:r>
            <a:r>
              <a:rPr lang="en-US" sz="1400" dirty="0"/>
              <a:t>Scar extent, left ventricular end-diastolic volume, and wall motion abnormalities identify high-risk patients with previous myocardial infarction: a </a:t>
            </a:r>
            <a:r>
              <a:rPr lang="en-US" sz="1400" dirty="0" err="1"/>
              <a:t>multiparametric</a:t>
            </a:r>
            <a:r>
              <a:rPr lang="en-US" sz="1400" dirty="0"/>
              <a:t> approach for prognostic stratification. </a:t>
            </a:r>
            <a:r>
              <a:rPr lang="en-US" sz="1400" dirty="0" err="1"/>
              <a:t>Eur</a:t>
            </a:r>
            <a:r>
              <a:rPr lang="en-US" sz="1400" dirty="0"/>
              <a:t> Heart J (2013) 34 (2): 104-111</a:t>
            </a:r>
            <a:endParaRPr lang="fr-FR" sz="1400" dirty="0"/>
          </a:p>
          <a:p>
            <a:pPr marL="624078" indent="-514350" algn="just">
              <a:spcBef>
                <a:spcPts val="900"/>
              </a:spcBef>
              <a:spcAft>
                <a:spcPts val="600"/>
              </a:spcAft>
              <a:buFont typeface="+mj-lt"/>
              <a:buAutoNum type="arabicPeriod"/>
            </a:pPr>
            <a:endParaRPr lang="fr-FR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9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800"/>
          </a:xfrm>
          <a:noFill/>
        </p:spPr>
        <p:txBody>
          <a:bodyPr>
            <a:noAutofit/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  <a:t>INTRODUCTION </a:t>
            </a:r>
            <a:b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</a:br>
            <a:endParaRPr lang="fr-FR" sz="4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518457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>
                <a:schemeClr val="bg2">
                  <a:lumMod val="75000"/>
                </a:schemeClr>
              </a:buClr>
              <a:buFont typeface="Wingdings" charset="2"/>
              <a:buChar char="ü"/>
            </a:pP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Late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Gadolinium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enhancement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(LGE) in CMR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detects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replacement of normal viable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myocytes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necrosis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fibrosis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high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spatial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resolution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and excellent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correlation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histopathology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 algn="just">
              <a:lnSpc>
                <a:spcPct val="120000"/>
              </a:lnSpc>
              <a:buClr>
                <a:schemeClr val="bg2">
                  <a:lumMod val="75000"/>
                </a:schemeClr>
              </a:buClr>
              <a:buNone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Clr>
                <a:schemeClr val="bg2">
                  <a:lumMod val="75000"/>
                </a:schemeClr>
              </a:buClr>
              <a:buFont typeface="Wingdings" charset="2"/>
              <a:buChar char="ü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The extension of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LGE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within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the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myocardial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wall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crucial for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viability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assessment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  <a:buClr>
                <a:schemeClr val="bg2">
                  <a:lumMod val="75000"/>
                </a:schemeClr>
              </a:buClr>
              <a:buFont typeface="Wingdings" charset="2"/>
              <a:buChar char="ü"/>
            </a:pP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Clr>
                <a:schemeClr val="bg2">
                  <a:lumMod val="75000"/>
                </a:schemeClr>
              </a:buClr>
              <a:buFont typeface="Wingdings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Because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myocardial necrosis is associated with myocardial thinning, preserved end diastolic myocardial wall thickness (MWT) may represent a reliable marker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viability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Clr>
                <a:schemeClr val="bg2">
                  <a:lumMod val="75000"/>
                </a:schemeClr>
              </a:buClr>
              <a:buFont typeface="Wingdings" charset="2"/>
              <a:buChar char="ü"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chemeClr val="bg2">
                  <a:lumMod val="75000"/>
                </a:schemeClr>
              </a:buClr>
              <a:buFont typeface="Wingdings" charset="2"/>
              <a:buChar char="ü"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800"/>
          </a:xfrm>
          <a:noFill/>
        </p:spPr>
        <p:txBody>
          <a:bodyPr>
            <a:noAutofit/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  <a:t>INTRODUCTION </a:t>
            </a:r>
            <a:b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</a:br>
            <a:endParaRPr lang="fr-FR" sz="4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518457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>
                <a:schemeClr val="bg2">
                  <a:lumMod val="75000"/>
                </a:schemeClr>
              </a:buClr>
              <a:buFont typeface="Wingdings" charset="2"/>
              <a:buChar char="ü"/>
            </a:pP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Late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Gadolinium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enhancement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(LGE) in CMR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detects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replacement of normal viable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myocytes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necrosis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fibrosis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high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spatial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resolution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and excellent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correlation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histopathology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 algn="just">
              <a:lnSpc>
                <a:spcPct val="120000"/>
              </a:lnSpc>
              <a:buClr>
                <a:schemeClr val="bg2">
                  <a:lumMod val="75000"/>
                </a:schemeClr>
              </a:buClr>
              <a:buNone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Clr>
                <a:schemeClr val="bg2">
                  <a:lumMod val="75000"/>
                </a:schemeClr>
              </a:buClr>
              <a:buFont typeface="Wingdings" charset="2"/>
              <a:buChar char="ü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The extension of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LGE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within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the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myocardial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wall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crucial for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viability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assessment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  <a:buClr>
                <a:schemeClr val="bg2">
                  <a:lumMod val="75000"/>
                </a:schemeClr>
              </a:buClr>
              <a:buFont typeface="Wingdings" charset="2"/>
              <a:buChar char="ü"/>
            </a:pP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Clr>
                <a:schemeClr val="bg2">
                  <a:lumMod val="75000"/>
                </a:schemeClr>
              </a:buClr>
              <a:buFont typeface="Wingdings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Because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myocardial necrosis is associated with myocardial thinning, preserved end diastolic myocardial wall thickness (MWT) may represent a reliable marker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viability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Clr>
                <a:schemeClr val="bg2">
                  <a:lumMod val="75000"/>
                </a:schemeClr>
              </a:buClr>
              <a:buFont typeface="Wingdings" charset="2"/>
              <a:buChar char="ü"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chemeClr val="bg2">
                  <a:lumMod val="75000"/>
                </a:schemeClr>
              </a:buClr>
              <a:buFont typeface="Wingdings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987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29952"/>
            <a:ext cx="8229600" cy="1066800"/>
          </a:xfrm>
          <a:noFill/>
        </p:spPr>
        <p:txBody>
          <a:bodyPr>
            <a:noAutofit/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  <a:t>OBJECTIVES</a:t>
            </a:r>
            <a:r>
              <a:rPr lang="fr-FR" sz="4800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br>
              <a:rPr lang="fr-FR" sz="4800" dirty="0" smtClean="0">
                <a:solidFill>
                  <a:schemeClr val="accent2"/>
                </a:solidFill>
                <a:latin typeface="Calibri"/>
                <a:cs typeface="Calibri"/>
              </a:rPr>
            </a:b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32280"/>
            <a:ext cx="8208912" cy="3028968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40000"/>
              </a:lnSpc>
              <a:buClr>
                <a:schemeClr val="accent2"/>
              </a:buClr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Our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work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aims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assess whether end-diastolic MWT is an important marker of myocardial viability in patients with suspected hibernating myocardium  through an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evaluation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of  the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relationship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the MWT and the extension of LGE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through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myocardial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wall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772816"/>
            <a:ext cx="8892480" cy="460851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fr-FR" sz="2400" dirty="0" err="1">
                <a:latin typeface="Calibri"/>
                <a:cs typeface="Calibri"/>
              </a:rPr>
              <a:t>R</a:t>
            </a:r>
            <a:r>
              <a:rPr lang="fr-FR" sz="2400" dirty="0" err="1" smtClean="0">
                <a:latin typeface="Calibri"/>
                <a:cs typeface="Calibri"/>
              </a:rPr>
              <a:t>etrospective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>
                <a:latin typeface="Calibri"/>
                <a:cs typeface="Calibri"/>
              </a:rPr>
              <a:t>study</a:t>
            </a:r>
            <a:r>
              <a:rPr lang="fr-FR" sz="2400" dirty="0">
                <a:latin typeface="Calibri"/>
                <a:cs typeface="Calibri"/>
              </a:rPr>
              <a:t> of </a:t>
            </a:r>
            <a:r>
              <a:rPr lang="fr-FR" sz="2400" dirty="0" smtClean="0">
                <a:latin typeface="Calibri"/>
                <a:cs typeface="Calibri"/>
              </a:rPr>
              <a:t>50 </a:t>
            </a:r>
            <a:r>
              <a:rPr lang="fr-FR" sz="2400" dirty="0" err="1" smtClean="0">
                <a:latin typeface="Calibri"/>
                <a:cs typeface="Calibri"/>
              </a:rPr>
              <a:t>conscutive</a:t>
            </a:r>
            <a:r>
              <a:rPr lang="fr-FR" sz="2400" dirty="0" smtClean="0">
                <a:latin typeface="Calibri"/>
                <a:cs typeface="Calibri"/>
              </a:rPr>
              <a:t> patients </a:t>
            </a:r>
            <a:r>
              <a:rPr lang="fr-FR" sz="2400" dirty="0" err="1" smtClean="0">
                <a:latin typeface="Calibri"/>
                <a:cs typeface="Calibri"/>
              </a:rPr>
              <a:t>with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documented</a:t>
            </a:r>
            <a:r>
              <a:rPr lang="fr-FR" sz="2400" dirty="0" smtClean="0">
                <a:latin typeface="Calibri"/>
                <a:cs typeface="Calibri"/>
              </a:rPr>
              <a:t> CAD, </a:t>
            </a:r>
            <a:r>
              <a:rPr lang="fr-FR" sz="2400" dirty="0" err="1" smtClean="0">
                <a:latin typeface="Calibri"/>
                <a:cs typeface="Calibri"/>
              </a:rPr>
              <a:t>enrolled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during</a:t>
            </a:r>
            <a:r>
              <a:rPr lang="fr-FR" sz="2400" dirty="0" smtClean="0">
                <a:latin typeface="Calibri"/>
                <a:cs typeface="Calibri"/>
              </a:rPr>
              <a:t> the last 2 </a:t>
            </a:r>
            <a:r>
              <a:rPr lang="fr-FR" sz="2400" dirty="0" err="1" smtClean="0">
                <a:latin typeface="Calibri"/>
                <a:cs typeface="Calibri"/>
              </a:rPr>
              <a:t>years</a:t>
            </a:r>
            <a:endParaRPr lang="fr-FR" sz="2400" dirty="0" smtClean="0">
              <a:latin typeface="Calibri"/>
              <a:cs typeface="Calibri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fr-FR" sz="2400" dirty="0" smtClean="0">
                <a:latin typeface="Calibri"/>
                <a:cs typeface="Calibri"/>
              </a:rPr>
              <a:t>All </a:t>
            </a:r>
            <a:r>
              <a:rPr lang="fr-FR" sz="2400" dirty="0">
                <a:latin typeface="Calibri"/>
                <a:cs typeface="Calibri"/>
              </a:rPr>
              <a:t>patients underwent a standrized CMR </a:t>
            </a:r>
            <a:r>
              <a:rPr lang="fr-FR" sz="2400" dirty="0" err="1" smtClean="0">
                <a:latin typeface="Calibri"/>
                <a:cs typeface="Calibri"/>
              </a:rPr>
              <a:t>examinatio</a:t>
            </a:r>
            <a:r>
              <a:rPr lang="fr-FR" sz="2400" dirty="0" err="1">
                <a:latin typeface="Calibri"/>
                <a:cs typeface="Calibri"/>
              </a:rPr>
              <a:t>n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>
                <a:latin typeface="Calibri"/>
                <a:cs typeface="Calibri"/>
              </a:rPr>
              <a:t>for </a:t>
            </a:r>
            <a:r>
              <a:rPr lang="fr-FR" sz="2400" dirty="0" err="1">
                <a:latin typeface="Calibri"/>
                <a:cs typeface="Calibri"/>
              </a:rPr>
              <a:t>myocardial</a:t>
            </a:r>
            <a:r>
              <a:rPr lang="fr-FR" sz="2400" dirty="0">
                <a:latin typeface="Calibri"/>
                <a:cs typeface="Calibri"/>
              </a:rPr>
              <a:t> </a:t>
            </a:r>
            <a:r>
              <a:rPr lang="fr-FR" sz="2400" dirty="0" err="1">
                <a:latin typeface="Calibri"/>
                <a:cs typeface="Calibri"/>
              </a:rPr>
              <a:t>viability</a:t>
            </a:r>
            <a:r>
              <a:rPr lang="fr-FR" sz="2400" dirty="0">
                <a:latin typeface="Calibri"/>
                <a:cs typeface="Calibri"/>
              </a:rPr>
              <a:t> on a 1.5 </a:t>
            </a:r>
            <a:r>
              <a:rPr lang="fr-FR" sz="2400" dirty="0" err="1" smtClean="0">
                <a:latin typeface="Calibri"/>
                <a:cs typeface="Calibri"/>
              </a:rPr>
              <a:t>T</a:t>
            </a:r>
            <a:r>
              <a:rPr lang="fr-FR" sz="2400" dirty="0" smtClean="0">
                <a:latin typeface="Calibri"/>
                <a:cs typeface="Calibri"/>
              </a:rPr>
              <a:t> scanner (GE HDXT)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fr-FR" sz="2400" dirty="0" smtClean="0">
                <a:latin typeface="Calibri"/>
                <a:cs typeface="Calibri"/>
              </a:rPr>
              <a:t>CMR </a:t>
            </a:r>
            <a:r>
              <a:rPr lang="fr-FR" sz="2400" dirty="0" err="1" smtClean="0">
                <a:latin typeface="Calibri"/>
                <a:cs typeface="Calibri"/>
              </a:rPr>
              <a:t>protocol</a:t>
            </a:r>
            <a:r>
              <a:rPr lang="fr-FR" sz="2400" dirty="0" smtClean="0">
                <a:latin typeface="Calibri"/>
                <a:cs typeface="Calibri"/>
              </a:rPr>
              <a:t>: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fr-FR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Cine</a:t>
            </a:r>
            <a:r>
              <a:rPr lang="fr-F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 Bright Blood </a:t>
            </a:r>
            <a:r>
              <a:rPr lang="fr-FR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sequences</a:t>
            </a:r>
            <a:r>
              <a:rPr lang="fr-F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: SSFP (Fiesta)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fr-F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Perfusion (FGRET) </a:t>
            </a:r>
            <a:r>
              <a:rPr lang="fr-FR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with</a:t>
            </a:r>
            <a:r>
              <a:rPr lang="fr-F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 0.2mmol/kg of </a:t>
            </a:r>
            <a:r>
              <a:rPr lang="fr-FR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Gadolinate</a:t>
            </a:r>
            <a:r>
              <a:rPr lang="fr-F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contrast</a:t>
            </a:r>
            <a:r>
              <a:rPr lang="fr-F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 media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r>
              <a:rPr lang="fr-F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LGE: Double IR T1 </a:t>
            </a:r>
            <a:r>
              <a:rPr lang="fr-FR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sequences</a:t>
            </a:r>
            <a:r>
              <a:rPr lang="fr-F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, 10 min </a:t>
            </a:r>
            <a:r>
              <a:rPr lang="fr-FR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after</a:t>
            </a:r>
            <a:r>
              <a:rPr lang="fr-F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 the injection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fr-FR" sz="2400" dirty="0" smtClean="0">
              <a:solidFill>
                <a:schemeClr val="accent1">
                  <a:lumMod val="40000"/>
                  <a:lumOff val="60000"/>
                </a:schemeClr>
              </a:solidFill>
              <a:latin typeface="Calibri"/>
              <a:cs typeface="Calibri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fr-FR" sz="2400" dirty="0" smtClean="0">
              <a:latin typeface="Calibri"/>
              <a:cs typeface="Calibri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ü"/>
            </a:pPr>
            <a:endParaRPr lang="fr-FR" sz="2400" dirty="0">
              <a:latin typeface="Calibri"/>
              <a:cs typeface="Calibri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95536" y="129952"/>
            <a:ext cx="8229600" cy="1066800"/>
          </a:xfrm>
          <a:noFill/>
        </p:spPr>
        <p:txBody>
          <a:bodyPr>
            <a:noAutofit/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fr-FR" sz="4800" dirty="0" smtClean="0">
                <a:latin typeface="Calibri"/>
                <a:cs typeface="Calibri"/>
              </a:rPr>
              <a:t>MATERIAL &amp; METHODS</a:t>
            </a:r>
            <a:r>
              <a:rPr lang="fr-FR" sz="4800" dirty="0" smtClean="0">
                <a:solidFill>
                  <a:schemeClr val="accent2"/>
                </a:solidFill>
                <a:latin typeface="Calibri"/>
                <a:cs typeface="Calibri"/>
              </a:rPr>
              <a:t/>
            </a:r>
            <a:br>
              <a:rPr lang="fr-FR" sz="4800" dirty="0" smtClean="0">
                <a:solidFill>
                  <a:schemeClr val="accent2"/>
                </a:solidFill>
                <a:latin typeface="Calibri"/>
                <a:cs typeface="Calibri"/>
              </a:rPr>
            </a:b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idx="1"/>
          </p:nvPr>
        </p:nvSpPr>
        <p:spPr>
          <a:xfrm>
            <a:off x="375791" y="1412776"/>
            <a:ext cx="4041648" cy="457200"/>
          </a:xfrm>
          <a:solidFill>
            <a:srgbClr val="0000FF">
              <a:alpha val="29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sz="2800" dirty="0" smtClean="0"/>
              <a:t>LGE</a:t>
            </a:r>
            <a:endParaRPr lang="fr-FR" sz="2800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half" idx="3"/>
          </p:nvPr>
        </p:nvSpPr>
        <p:spPr>
          <a:xfrm>
            <a:off x="4716016" y="1412776"/>
            <a:ext cx="4041775" cy="457200"/>
          </a:xfr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sz="2800" dirty="0" smtClean="0"/>
              <a:t>MWT</a:t>
            </a:r>
            <a:endParaRPr lang="fr-FR" sz="2800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2"/>
          </p:nvPr>
        </p:nvSpPr>
        <p:spPr>
          <a:xfrm>
            <a:off x="107504" y="2132856"/>
            <a:ext cx="4315144" cy="4461863"/>
          </a:xfrm>
        </p:spPr>
        <p:txBody>
          <a:bodyPr/>
          <a:lstStyle/>
          <a:p>
            <a:pPr marL="109728" indent="0">
              <a:buNone/>
            </a:pPr>
            <a:r>
              <a:rPr lang="fr-FR" dirty="0" err="1">
                <a:latin typeface="Arial" pitchFamily="34" charset="0"/>
                <a:cs typeface="Arial" pitchFamily="34" charset="0"/>
              </a:rPr>
              <a:t>Intramural</a:t>
            </a:r>
            <a:r>
              <a:rPr lang="fr-FR" dirty="0">
                <a:latin typeface="Arial" pitchFamily="34" charset="0"/>
                <a:cs typeface="Arial" pitchFamily="34" charset="0"/>
              </a:rPr>
              <a:t> extension of LGE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was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visually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determined</a:t>
            </a:r>
            <a:r>
              <a:rPr lang="fr-FR" dirty="0">
                <a:latin typeface="Arial" pitchFamily="34" charset="0"/>
                <a:cs typeface="Arial" pitchFamily="34" charset="0"/>
              </a:rPr>
              <a:t> and 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divided</a:t>
            </a:r>
            <a:r>
              <a:rPr lang="fr-FR" dirty="0">
                <a:latin typeface="Arial" pitchFamily="34" charset="0"/>
                <a:cs typeface="Arial" pitchFamily="34" charset="0"/>
              </a:rPr>
              <a:t> 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into</a:t>
            </a:r>
            <a:r>
              <a:rPr lang="fr-FR" dirty="0">
                <a:latin typeface="Arial" pitchFamily="34" charset="0"/>
                <a:cs typeface="Arial" pitchFamily="34" charset="0"/>
              </a:rPr>
              <a:t> 3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sub</a:t>
            </a:r>
            <a:r>
              <a:rPr lang="fr-FR" dirty="0">
                <a:latin typeface="Arial" pitchFamily="34" charset="0"/>
                <a:cs typeface="Arial" pitchFamily="34" charset="0"/>
              </a:rPr>
              <a:t>-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types:</a:t>
            </a:r>
          </a:p>
          <a:p>
            <a:endParaRPr lang="fr-FR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sz="quarter" idx="4"/>
          </p:nvPr>
        </p:nvSpPr>
        <p:spPr>
          <a:xfrm>
            <a:off x="4716016" y="2132856"/>
            <a:ext cx="4041775" cy="3886200"/>
          </a:xfrm>
        </p:spPr>
        <p:txBody>
          <a:bodyPr/>
          <a:lstStyle/>
          <a:p>
            <a:pPr marL="109728" indent="0" algn="just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nd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diastolic</a:t>
            </a:r>
            <a:r>
              <a:rPr lang="fr-FR" dirty="0">
                <a:latin typeface="Arial" pitchFamily="34" charset="0"/>
                <a:cs typeface="Arial" pitchFamily="34" charset="0"/>
              </a:rPr>
              <a:t> MWT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measured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Cine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Sequznces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and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divided</a:t>
            </a:r>
            <a:r>
              <a:rPr lang="fr-FR" dirty="0">
                <a:latin typeface="Arial" pitchFamily="34" charset="0"/>
                <a:cs typeface="Arial" pitchFamily="34" charset="0"/>
              </a:rPr>
              <a:t> as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follows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</a:t>
            </a:r>
            <a:endParaRPr lang="fr-FR" dirty="0"/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395536" y="129952"/>
            <a:ext cx="8229600" cy="1066800"/>
          </a:xfrm>
          <a:noFill/>
        </p:spPr>
        <p:txBody>
          <a:bodyPr>
            <a:noAutofit/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fr-FR" sz="4800" dirty="0" smtClean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fr-FR" sz="4800" dirty="0" smtClean="0">
                <a:latin typeface="Calibri"/>
                <a:cs typeface="Calibri"/>
              </a:rPr>
              <a:t>MATERIAL &amp; METHODS</a:t>
            </a:r>
            <a:r>
              <a:rPr lang="fr-FR" sz="4800" dirty="0" smtClean="0">
                <a:solidFill>
                  <a:schemeClr val="accent2"/>
                </a:solidFill>
                <a:latin typeface="Calibri"/>
                <a:cs typeface="Calibri"/>
              </a:rPr>
              <a:t/>
            </a:r>
            <a:br>
              <a:rPr lang="fr-FR" sz="4800" dirty="0" smtClean="0">
                <a:solidFill>
                  <a:schemeClr val="accent2"/>
                </a:solidFill>
                <a:latin typeface="Calibri"/>
                <a:cs typeface="Calibri"/>
              </a:rPr>
            </a:b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95536" y="3212976"/>
            <a:ext cx="1656184" cy="648072"/>
          </a:xfrm>
          <a:prstGeom prst="ellipse">
            <a:avLst/>
          </a:prstGeom>
          <a:solidFill>
            <a:schemeClr val="bg2">
              <a:alpha val="4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323528" y="328498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B9CDE5"/>
                </a:solidFill>
              </a:rPr>
              <a:t>&lt; 25 %</a:t>
            </a:r>
            <a:endParaRPr lang="fr-FR" sz="2400" b="1" dirty="0">
              <a:solidFill>
                <a:srgbClr val="B9CDE5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067944" y="342900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2400" b="1" dirty="0" smtClean="0">
                <a:solidFill>
                  <a:schemeClr val="bg1"/>
                </a:solidFill>
              </a:rPr>
              <a:t>25-75 %</a:t>
            </a:r>
          </a:p>
        </p:txBody>
      </p:sp>
      <p:sp>
        <p:nvSpPr>
          <p:cNvPr id="23" name="Ellipse 22"/>
          <p:cNvSpPr/>
          <p:nvPr/>
        </p:nvSpPr>
        <p:spPr>
          <a:xfrm>
            <a:off x="395536" y="3933056"/>
            <a:ext cx="1656184" cy="648072"/>
          </a:xfrm>
          <a:prstGeom prst="ellipse">
            <a:avLst/>
          </a:prstGeom>
          <a:solidFill>
            <a:schemeClr val="bg2">
              <a:alpha val="4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39552" y="40050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B9CDE5"/>
                </a:solidFill>
              </a:rPr>
              <a:t>25-75 %</a:t>
            </a:r>
            <a:endParaRPr lang="fr-FR" sz="2400" b="1" dirty="0">
              <a:solidFill>
                <a:srgbClr val="B9CDE5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395536" y="4653136"/>
            <a:ext cx="1656184" cy="648072"/>
          </a:xfrm>
          <a:prstGeom prst="ellipse">
            <a:avLst/>
          </a:prstGeom>
          <a:solidFill>
            <a:schemeClr val="bg2">
              <a:alpha val="4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467544" y="472514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B9CDE5"/>
                </a:solidFill>
              </a:rPr>
              <a:t>&gt; 75 %</a:t>
            </a:r>
            <a:endParaRPr lang="fr-FR" sz="2400" b="1" dirty="0">
              <a:solidFill>
                <a:srgbClr val="B9CDE5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195736" y="328498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=&gt; 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Viable</a:t>
            </a:r>
            <a:endParaRPr lang="fr-FR" sz="2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123728" y="4005064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r-FR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=&gt; 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Uncertainly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Viable</a:t>
            </a:r>
            <a:endParaRPr lang="fr-FR" sz="2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2195736" y="472514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=&gt; 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Non Viable</a:t>
            </a:r>
            <a:endParaRPr lang="fr-FR" sz="2000" dirty="0"/>
          </a:p>
        </p:txBody>
      </p:sp>
      <p:sp>
        <p:nvSpPr>
          <p:cNvPr id="34" name="Ellipse 33"/>
          <p:cNvSpPr/>
          <p:nvPr/>
        </p:nvSpPr>
        <p:spPr>
          <a:xfrm>
            <a:off x="6948264" y="4005064"/>
            <a:ext cx="1656184" cy="792088"/>
          </a:xfrm>
          <a:prstGeom prst="ellipse">
            <a:avLst/>
          </a:prstGeom>
          <a:solidFill>
            <a:srgbClr val="FF0000">
              <a:alpha val="2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076056" y="4005064"/>
            <a:ext cx="1584176" cy="794804"/>
          </a:xfrm>
          <a:prstGeom prst="ellipse">
            <a:avLst/>
          </a:prstGeom>
          <a:solidFill>
            <a:srgbClr val="FF0000">
              <a:alpha val="2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6660232" y="412439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cs typeface="Arial" pitchFamily="34" charset="0"/>
              </a:rPr>
              <a:t>&gt; 5mm </a:t>
            </a:r>
            <a:endParaRPr lang="fr-FR" sz="24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4788024" y="4149080"/>
            <a:ext cx="2007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cs typeface="Arial" pitchFamily="34" charset="0"/>
              </a:rPr>
              <a:t>&lt; 5mm </a:t>
            </a:r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251520" y="5445224"/>
            <a:ext cx="8686800" cy="1296144"/>
          </a:xfrm>
          <a:prstGeom prst="rect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2">
                  <a:lumMod val="20000"/>
                  <a:lumOff val="80000"/>
                </a:schemeClr>
              </a:buClr>
            </a:pPr>
            <a:r>
              <a:rPr lang="fr-FR" sz="2400" b="0" dirty="0" err="1" smtClean="0">
                <a:latin typeface="Calibri"/>
                <a:cs typeface="Calibri"/>
              </a:rPr>
              <a:t>Statiscal</a:t>
            </a:r>
            <a:r>
              <a:rPr lang="fr-FR" sz="2400" b="0" dirty="0" smtClean="0">
                <a:latin typeface="Calibri"/>
                <a:cs typeface="Calibri"/>
              </a:rPr>
              <a:t> </a:t>
            </a:r>
            <a:r>
              <a:rPr lang="fr-FR" sz="2400" b="0" dirty="0" err="1" smtClean="0">
                <a:latin typeface="Calibri"/>
                <a:cs typeface="Calibri"/>
              </a:rPr>
              <a:t>correlation</a:t>
            </a:r>
            <a:r>
              <a:rPr lang="fr-FR" sz="2400" b="0" dirty="0" smtClean="0">
                <a:latin typeface="Calibri"/>
                <a:cs typeface="Calibri"/>
              </a:rPr>
              <a:t> </a:t>
            </a:r>
            <a:r>
              <a:rPr lang="fr-FR" sz="2400" b="0" dirty="0" err="1" smtClean="0">
                <a:latin typeface="Calibri"/>
                <a:cs typeface="Calibri"/>
              </a:rPr>
              <a:t>between</a:t>
            </a:r>
            <a:r>
              <a:rPr lang="fr-FR" sz="2400" b="0" dirty="0" smtClean="0">
                <a:latin typeface="Calibri"/>
                <a:cs typeface="Calibri"/>
              </a:rPr>
              <a:t> MWT and LGE </a:t>
            </a:r>
            <a:r>
              <a:rPr lang="fr-FR" sz="2400" b="0" dirty="0" err="1" smtClean="0">
                <a:latin typeface="Calibri"/>
                <a:cs typeface="Calibri"/>
              </a:rPr>
              <a:t>were</a:t>
            </a:r>
            <a:r>
              <a:rPr lang="fr-FR" sz="2400" b="0" dirty="0" smtClean="0">
                <a:latin typeface="Calibri"/>
                <a:cs typeface="Calibri"/>
              </a:rPr>
              <a:t> </a:t>
            </a:r>
            <a:r>
              <a:rPr lang="fr-FR" sz="2400" b="0" dirty="0" err="1" smtClean="0">
                <a:latin typeface="Calibri"/>
                <a:cs typeface="Calibri"/>
              </a:rPr>
              <a:t>investigated</a:t>
            </a:r>
            <a:r>
              <a:rPr lang="fr-FR" sz="2400" b="0" dirty="0" smtClean="0">
                <a:latin typeface="Calibri"/>
                <a:cs typeface="Calibri"/>
              </a:rPr>
              <a:t>.</a:t>
            </a:r>
          </a:p>
          <a:p>
            <a:pPr algn="just">
              <a:buClr>
                <a:schemeClr val="accent2">
                  <a:lumMod val="20000"/>
                  <a:lumOff val="80000"/>
                </a:schemeClr>
              </a:buClr>
            </a:pPr>
            <a:r>
              <a:rPr lang="fr-FR" sz="2400" b="0" dirty="0" smtClean="0">
                <a:latin typeface="Calibri"/>
                <a:cs typeface="Calibri"/>
              </a:rPr>
              <a:t>The </a:t>
            </a:r>
            <a:r>
              <a:rPr lang="fr-FR" sz="2400" b="0" dirty="0" err="1" smtClean="0">
                <a:latin typeface="Calibri"/>
                <a:cs typeface="Calibri"/>
              </a:rPr>
              <a:t>hazard</a:t>
            </a:r>
            <a:r>
              <a:rPr lang="fr-FR" sz="2400" b="0" dirty="0" smtClean="0">
                <a:latin typeface="Calibri"/>
                <a:cs typeface="Calibri"/>
              </a:rPr>
              <a:t> ratio (HR) </a:t>
            </a:r>
            <a:r>
              <a:rPr lang="fr-FR" sz="2400" b="0" dirty="0" err="1" smtClean="0">
                <a:latin typeface="Calibri"/>
                <a:cs typeface="Calibri"/>
              </a:rPr>
              <a:t>was</a:t>
            </a:r>
            <a:r>
              <a:rPr lang="fr-FR" sz="2400" b="0" dirty="0" smtClean="0">
                <a:latin typeface="Calibri"/>
                <a:cs typeface="Calibri"/>
              </a:rPr>
              <a:t> </a:t>
            </a:r>
            <a:r>
              <a:rPr lang="fr-FR" sz="2400" b="0" dirty="0" err="1" smtClean="0">
                <a:latin typeface="Calibri"/>
                <a:cs typeface="Calibri"/>
              </a:rPr>
              <a:t>calculated</a:t>
            </a:r>
            <a:r>
              <a:rPr lang="fr-FR" sz="2400" b="0" dirty="0">
                <a:latin typeface="Calibri"/>
                <a:cs typeface="Calibri"/>
              </a:rPr>
              <a:t>,</a:t>
            </a:r>
            <a:r>
              <a:rPr lang="fr-FR" sz="2400" b="0" dirty="0" smtClean="0">
                <a:latin typeface="Calibri"/>
                <a:cs typeface="Calibri"/>
              </a:rPr>
              <a:t>  p value &lt; 0.05 </a:t>
            </a:r>
            <a:r>
              <a:rPr lang="fr-FR" sz="2400" b="0" dirty="0" err="1" smtClean="0">
                <a:latin typeface="Calibri"/>
                <a:cs typeface="Calibri"/>
              </a:rPr>
              <a:t>was</a:t>
            </a:r>
            <a:r>
              <a:rPr lang="fr-FR" sz="2400" b="0" dirty="0" smtClean="0">
                <a:latin typeface="Calibri"/>
                <a:cs typeface="Calibri"/>
              </a:rPr>
              <a:t> </a:t>
            </a:r>
            <a:r>
              <a:rPr lang="fr-FR" sz="2400" b="0" dirty="0" err="1" smtClean="0">
                <a:latin typeface="Calibri"/>
                <a:cs typeface="Calibri"/>
              </a:rPr>
              <a:t>considered</a:t>
            </a:r>
            <a:r>
              <a:rPr lang="fr-FR" sz="2400" b="0" dirty="0" smtClean="0">
                <a:latin typeface="Calibri"/>
                <a:cs typeface="Calibri"/>
              </a:rPr>
              <a:t> </a:t>
            </a:r>
            <a:r>
              <a:rPr lang="fr-FR" sz="2400" b="0" dirty="0" err="1" smtClean="0">
                <a:latin typeface="Calibri"/>
                <a:cs typeface="Calibri"/>
              </a:rPr>
              <a:t>statitically</a:t>
            </a:r>
            <a:r>
              <a:rPr lang="fr-FR" sz="2400" b="0" dirty="0" smtClean="0">
                <a:latin typeface="Calibri"/>
                <a:cs typeface="Calibri"/>
              </a:rPr>
              <a:t> </a:t>
            </a:r>
            <a:r>
              <a:rPr lang="fr-FR" sz="2400" b="0" dirty="0" err="1" smtClean="0">
                <a:latin typeface="Calibri"/>
                <a:cs typeface="Calibri"/>
              </a:rPr>
              <a:t>significant</a:t>
            </a:r>
            <a:r>
              <a:rPr lang="fr-FR" sz="2400" b="0" dirty="0" smtClean="0"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3848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7704" y="1484784"/>
            <a:ext cx="4860032" cy="122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   </a:t>
            </a:r>
          </a:p>
          <a:p>
            <a:pPr marL="109728" indent="0">
              <a:buClr>
                <a:schemeClr val="accent2"/>
              </a:buClr>
              <a:buNone/>
            </a:pPr>
            <a:r>
              <a:rPr lang="fr-FR" sz="2400" dirty="0" smtClean="0"/>
              <a:t>  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Cardio-vascular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risk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factors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endParaRPr lang="fr-FR" dirty="0"/>
          </a:p>
        </p:txBody>
      </p:sp>
      <p:graphicFrame>
        <p:nvGraphicFramePr>
          <p:cNvPr id="5" name="Graphique 4"/>
          <p:cNvGraphicFramePr/>
          <p:nvPr/>
        </p:nvGraphicFramePr>
        <p:xfrm>
          <a:off x="1115616" y="2577976"/>
          <a:ext cx="7848872" cy="428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6372200" y="6093296"/>
            <a:ext cx="2699590" cy="646331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r>
              <a:rPr lang="fr-FR" dirty="0" err="1">
                <a:latin typeface="Arial" pitchFamily="34" charset="0"/>
                <a:cs typeface="Arial" pitchFamily="34" charset="0"/>
              </a:rPr>
              <a:t>mean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age</a:t>
            </a:r>
            <a:r>
              <a:rPr lang="fr-FR" dirty="0"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61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y (37-79y)</a:t>
            </a:r>
          </a:p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Sex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ratio: 44/6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95536" y="129952"/>
            <a:ext cx="8229600" cy="10668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latin typeface="Calibri"/>
                <a:cs typeface="Calibri"/>
              </a:rPr>
              <a:t/>
            </a:r>
            <a:br>
              <a:rPr lang="fr-FR" sz="4800" dirty="0" smtClean="0">
                <a:latin typeface="Calibri"/>
                <a:cs typeface="Calibri"/>
              </a:rPr>
            </a:br>
            <a:r>
              <a:rPr lang="fr-FR" sz="4800" dirty="0" smtClean="0">
                <a:latin typeface="Calibri"/>
                <a:cs typeface="Calibri"/>
              </a:rPr>
              <a:t>RESULTS</a:t>
            </a:r>
            <a:r>
              <a:rPr lang="fr-FR" sz="4800" dirty="0" smtClean="0">
                <a:solidFill>
                  <a:schemeClr val="accent2"/>
                </a:solidFill>
                <a:latin typeface="Calibri"/>
                <a:cs typeface="Calibri"/>
              </a:rPr>
              <a:t/>
            </a:r>
            <a:br>
              <a:rPr lang="fr-FR" sz="4800" dirty="0" smtClean="0">
                <a:solidFill>
                  <a:schemeClr val="accent2"/>
                </a:solidFill>
                <a:latin typeface="Calibri"/>
                <a:cs typeface="Calibri"/>
              </a:rPr>
            </a:b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340768"/>
            <a:ext cx="52312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Characteristics</a:t>
            </a:r>
            <a:r>
              <a:rPr lang="fr-F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of the patient population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443752"/>
              </p:ext>
            </p:extLst>
          </p:nvPr>
        </p:nvGraphicFramePr>
        <p:xfrm>
          <a:off x="179512" y="3356992"/>
          <a:ext cx="453650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9512" y="1798365"/>
            <a:ext cx="475252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fr-FR" sz="2400" dirty="0" err="1" smtClean="0">
                <a:solidFill>
                  <a:srgbClr val="95B3D7"/>
                </a:solidFill>
                <a:latin typeface="Calibri"/>
                <a:cs typeface="Calibri"/>
              </a:rPr>
              <a:t>Transmurality</a:t>
            </a:r>
            <a:r>
              <a:rPr lang="fr-FR" sz="2400" dirty="0" smtClean="0">
                <a:solidFill>
                  <a:srgbClr val="95B3D7"/>
                </a:solidFill>
                <a:latin typeface="Calibri"/>
                <a:cs typeface="Calibri"/>
              </a:rPr>
              <a:t> of LGE :</a:t>
            </a:r>
            <a:endParaRPr lang="fr-FR" sz="240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 algn="just"/>
            <a:r>
              <a:rPr lang="fr-FR" sz="2000" dirty="0" smtClean="0">
                <a:latin typeface="Calibri"/>
                <a:cs typeface="Calibri"/>
              </a:rPr>
              <a:t>49 patients </a:t>
            </a:r>
            <a:r>
              <a:rPr lang="fr-FR" sz="2000" dirty="0" err="1" smtClean="0">
                <a:latin typeface="Calibri"/>
                <a:cs typeface="Calibri"/>
              </a:rPr>
              <a:t>had</a:t>
            </a:r>
            <a:r>
              <a:rPr lang="fr-FR" sz="2000" dirty="0" smtClean="0">
                <a:latin typeface="Calibri"/>
                <a:cs typeface="Calibri"/>
              </a:rPr>
              <a:t> LGE (98%) and the </a:t>
            </a:r>
            <a:r>
              <a:rPr lang="fr-FR" sz="2000" dirty="0" err="1" smtClean="0">
                <a:latin typeface="Calibri"/>
                <a:cs typeface="Calibri"/>
              </a:rPr>
              <a:t>intramural</a:t>
            </a:r>
            <a:r>
              <a:rPr lang="fr-FR" sz="2000" dirty="0" smtClean="0">
                <a:latin typeface="Calibri"/>
                <a:cs typeface="Calibri"/>
              </a:rPr>
              <a:t> </a:t>
            </a:r>
            <a:r>
              <a:rPr lang="fr-FR" sz="2000" dirty="0" err="1" smtClean="0">
                <a:latin typeface="Calibri"/>
                <a:cs typeface="Calibri"/>
              </a:rPr>
              <a:t>extention</a:t>
            </a:r>
            <a:r>
              <a:rPr lang="fr-FR" sz="2000" dirty="0" smtClean="0">
                <a:latin typeface="Calibri"/>
                <a:cs typeface="Calibri"/>
              </a:rPr>
              <a:t> of LGE </a:t>
            </a:r>
            <a:r>
              <a:rPr lang="fr-FR" sz="2000" dirty="0" err="1" smtClean="0">
                <a:latin typeface="Calibri"/>
                <a:cs typeface="Calibri"/>
              </a:rPr>
              <a:t>was</a:t>
            </a:r>
            <a:r>
              <a:rPr lang="fr-FR" sz="2000" dirty="0" smtClean="0">
                <a:latin typeface="Calibri"/>
                <a:cs typeface="Calibri"/>
              </a:rPr>
              <a:t> </a:t>
            </a:r>
            <a:r>
              <a:rPr lang="fr-FR" sz="2000" dirty="0" err="1" smtClean="0">
                <a:latin typeface="Calibri"/>
                <a:cs typeface="Calibri"/>
              </a:rPr>
              <a:t>devided</a:t>
            </a:r>
            <a:r>
              <a:rPr lang="fr-FR" sz="2000" dirty="0" smtClean="0">
                <a:latin typeface="Calibri"/>
                <a:cs typeface="Calibri"/>
              </a:rPr>
              <a:t> up as </a:t>
            </a:r>
            <a:r>
              <a:rPr lang="fr-FR" sz="2000" dirty="0" err="1" smtClean="0">
                <a:latin typeface="Calibri"/>
                <a:cs typeface="Calibri"/>
              </a:rPr>
              <a:t>following</a:t>
            </a:r>
            <a:r>
              <a:rPr lang="fr-FR" sz="1600" dirty="0" smtClean="0">
                <a:latin typeface="Calibri"/>
                <a:cs typeface="Calibri"/>
              </a:rPr>
              <a:t>:</a:t>
            </a:r>
          </a:p>
          <a:p>
            <a:endParaRPr lang="fr-FR" dirty="0">
              <a:latin typeface="Calibri"/>
              <a:cs typeface="Calibri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95536" y="129952"/>
            <a:ext cx="8229600" cy="10668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latin typeface="Calibri"/>
                <a:cs typeface="Calibri"/>
              </a:rPr>
              <a:t/>
            </a:r>
            <a:br>
              <a:rPr lang="fr-FR" sz="4800" dirty="0" smtClean="0">
                <a:latin typeface="Calibri"/>
                <a:cs typeface="Calibri"/>
              </a:rPr>
            </a:br>
            <a:r>
              <a:rPr lang="fr-FR" sz="4800" dirty="0" smtClean="0">
                <a:latin typeface="Calibri"/>
                <a:cs typeface="Calibri"/>
              </a:rPr>
              <a:t>RESULTS</a:t>
            </a:r>
            <a:r>
              <a:rPr lang="fr-FR" sz="4800" dirty="0" smtClean="0">
                <a:solidFill>
                  <a:schemeClr val="accent2"/>
                </a:solidFill>
                <a:latin typeface="Calibri"/>
                <a:cs typeface="Calibri"/>
              </a:rPr>
              <a:t/>
            </a:r>
            <a:br>
              <a:rPr lang="fr-FR" sz="4800" dirty="0" smtClean="0">
                <a:solidFill>
                  <a:schemeClr val="accent2"/>
                </a:solidFill>
                <a:latin typeface="Calibri"/>
                <a:cs typeface="Calibri"/>
              </a:rPr>
            </a:b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1772816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Measurment</a:t>
            </a:r>
            <a:r>
              <a:rPr lang="fr-FR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of MWT:</a:t>
            </a:r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2231672587"/>
              </p:ext>
            </p:extLst>
          </p:nvPr>
        </p:nvGraphicFramePr>
        <p:xfrm>
          <a:off x="4932040" y="2564904"/>
          <a:ext cx="4183476" cy="4285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395536" y="129952"/>
            <a:ext cx="8229600" cy="10668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latin typeface="Calibri"/>
                <a:cs typeface="Calibri"/>
              </a:rPr>
              <a:t/>
            </a:r>
            <a:br>
              <a:rPr lang="fr-FR" sz="4800" dirty="0" smtClean="0">
                <a:latin typeface="Calibri"/>
                <a:cs typeface="Calibri"/>
              </a:rPr>
            </a:br>
            <a:r>
              <a:rPr lang="fr-FR" sz="4800" dirty="0" smtClean="0">
                <a:latin typeface="Calibri"/>
                <a:cs typeface="Calibri"/>
              </a:rPr>
              <a:t>RESULTS</a:t>
            </a:r>
            <a:r>
              <a:rPr lang="fr-FR" sz="4800" dirty="0" smtClean="0">
                <a:solidFill>
                  <a:schemeClr val="accent2"/>
                </a:solidFill>
                <a:latin typeface="Calibri"/>
                <a:cs typeface="Calibri"/>
              </a:rPr>
              <a:t/>
            </a:r>
            <a:br>
              <a:rPr lang="fr-FR" sz="4800" dirty="0" smtClean="0">
                <a:solidFill>
                  <a:schemeClr val="accent2"/>
                </a:solidFill>
                <a:latin typeface="Calibri"/>
                <a:cs typeface="Calibri"/>
              </a:rPr>
            </a:br>
            <a:endParaRPr lang="fr-FR" sz="4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pic>
        <p:nvPicPr>
          <p:cNvPr id="3" name="Image 2" descr="&lt;5mm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58" t="17073" r="34333" b="23408"/>
          <a:stretch/>
        </p:blipFill>
        <p:spPr>
          <a:xfrm>
            <a:off x="-36512" y="1196752"/>
            <a:ext cx="2079659" cy="2153924"/>
          </a:xfrm>
          <a:prstGeom prst="rect">
            <a:avLst/>
          </a:prstGeom>
        </p:spPr>
      </p:pic>
      <p:pic>
        <p:nvPicPr>
          <p:cNvPr id="6" name="Image 5" descr="TRANSM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4" t="15363" r="22847" b="27855"/>
          <a:stretch/>
        </p:blipFill>
        <p:spPr>
          <a:xfrm>
            <a:off x="1979712" y="1196752"/>
            <a:ext cx="2146921" cy="2160240"/>
          </a:xfrm>
          <a:prstGeom prst="rect">
            <a:avLst/>
          </a:prstGeom>
        </p:spPr>
      </p:pic>
      <p:pic>
        <p:nvPicPr>
          <p:cNvPr id="8" name="Image 7" descr="INCERTAIN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5" t="17377" r="31698" b="31819"/>
          <a:stretch/>
        </p:blipFill>
        <p:spPr>
          <a:xfrm>
            <a:off x="6700896" y="1196752"/>
            <a:ext cx="2443104" cy="2158748"/>
          </a:xfrm>
          <a:prstGeom prst="rect">
            <a:avLst/>
          </a:prstGeom>
        </p:spPr>
      </p:pic>
      <p:pic>
        <p:nvPicPr>
          <p:cNvPr id="9" name="Image 8" descr="2D MDE 8mm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9" t="21035" r="27647" b="13072"/>
          <a:stretch/>
        </p:blipFill>
        <p:spPr>
          <a:xfrm>
            <a:off x="6742428" y="4077072"/>
            <a:ext cx="2401572" cy="2492896"/>
          </a:xfrm>
          <a:prstGeom prst="rect">
            <a:avLst/>
          </a:prstGeom>
        </p:spPr>
      </p:pic>
      <p:pic>
        <p:nvPicPr>
          <p:cNvPr id="10" name="Image 9" descr="INCERTAINE CINE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5" t="16235" r="15248" b="25731"/>
          <a:stretch/>
        </p:blipFill>
        <p:spPr>
          <a:xfrm>
            <a:off x="4427984" y="1196752"/>
            <a:ext cx="2304432" cy="2158748"/>
          </a:xfrm>
          <a:prstGeom prst="rect">
            <a:avLst/>
          </a:prstGeom>
        </p:spPr>
      </p:pic>
      <p:pic>
        <p:nvPicPr>
          <p:cNvPr id="12" name="Image 11" descr="VIAB CINE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5" t="22635" r="16807" b="11288"/>
          <a:stretch/>
        </p:blipFill>
        <p:spPr>
          <a:xfrm>
            <a:off x="4556034" y="4077072"/>
            <a:ext cx="2216549" cy="2492896"/>
          </a:xfrm>
          <a:prstGeom prst="rect">
            <a:avLst/>
          </a:prstGeom>
        </p:spPr>
      </p:pic>
      <p:pic>
        <p:nvPicPr>
          <p:cNvPr id="13" name="Image 12" descr="se010.jpg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562" t="24292" r="30212" b="41711"/>
          <a:stretch/>
        </p:blipFill>
        <p:spPr>
          <a:xfrm rot="16200000">
            <a:off x="-107734" y="4191796"/>
            <a:ext cx="2483212" cy="2267744"/>
          </a:xfrm>
          <a:prstGeom prst="rect">
            <a:avLst/>
          </a:prstGeom>
        </p:spPr>
      </p:pic>
      <p:pic>
        <p:nvPicPr>
          <p:cNvPr id="14" name="Image 13" descr="se011.jpg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114" t="22104" r="29898" b="29204"/>
          <a:stretch/>
        </p:blipFill>
        <p:spPr>
          <a:xfrm>
            <a:off x="2195736" y="4089168"/>
            <a:ext cx="2088232" cy="24808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0" y="335699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Severe</a:t>
            </a:r>
            <a:r>
              <a:rPr lang="fr-FR" dirty="0" smtClean="0"/>
              <a:t> </a:t>
            </a:r>
            <a:r>
              <a:rPr lang="fr-FR" dirty="0" err="1" smtClean="0"/>
              <a:t>myocardial</a:t>
            </a:r>
            <a:r>
              <a:rPr lang="fr-FR" dirty="0" smtClean="0"/>
              <a:t> </a:t>
            </a:r>
            <a:r>
              <a:rPr lang="fr-FR" dirty="0" err="1" smtClean="0"/>
              <a:t>wall</a:t>
            </a:r>
            <a:r>
              <a:rPr lang="fr-FR" dirty="0" smtClean="0"/>
              <a:t> </a:t>
            </a:r>
            <a:r>
              <a:rPr lang="fr-FR" dirty="0" err="1" smtClean="0"/>
              <a:t>thining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transmural</a:t>
            </a:r>
            <a:r>
              <a:rPr lang="fr-FR" dirty="0" smtClean="0"/>
              <a:t> LGE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404733" y="3356992"/>
            <a:ext cx="471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LGE of 25-75% </a:t>
            </a:r>
            <a:r>
              <a:rPr lang="fr-FR" dirty="0" err="1" smtClean="0"/>
              <a:t>transmurality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preserved</a:t>
            </a:r>
            <a:r>
              <a:rPr lang="fr-FR" dirty="0" smtClean="0"/>
              <a:t> MWT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235" y="6516890"/>
            <a:ext cx="410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Transmural</a:t>
            </a:r>
            <a:r>
              <a:rPr lang="fr-FR" dirty="0" smtClean="0"/>
              <a:t> LGE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preserved</a:t>
            </a:r>
            <a:r>
              <a:rPr lang="fr-FR" dirty="0" smtClean="0"/>
              <a:t> MWT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647795" y="6488668"/>
            <a:ext cx="4496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Subendocardial</a:t>
            </a:r>
            <a:r>
              <a:rPr lang="fr-FR" dirty="0" smtClean="0"/>
              <a:t> LGE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preserved</a:t>
            </a:r>
            <a:r>
              <a:rPr lang="fr-FR" dirty="0" smtClean="0"/>
              <a:t> MWT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7461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Histoire.thmx</Template>
  <TotalTime>32557</TotalTime>
  <Words>1184</Words>
  <Application>Microsoft Macintosh PowerPoint</Application>
  <PresentationFormat>Présentation à l'écran (4:3)</PresentationFormat>
  <Paragraphs>180</Paragraphs>
  <Slides>18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Urbain</vt:lpstr>
      <vt:lpstr>Impact of Myocardial Thickness on Viability assessment on Late Gadolinium Enhancement Sequences  </vt:lpstr>
      <vt:lpstr> INTRODUCTION  </vt:lpstr>
      <vt:lpstr> INTRODUCTION  </vt:lpstr>
      <vt:lpstr> OBJECTIVES  </vt:lpstr>
      <vt:lpstr> MATERIAL &amp; METHODS </vt:lpstr>
      <vt:lpstr> MATERIAL &amp; METHODS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HP-PC</dc:creator>
  <cp:lastModifiedBy>Ishmahen Ben Yaacoub</cp:lastModifiedBy>
  <cp:revision>160</cp:revision>
  <dcterms:created xsi:type="dcterms:W3CDTF">2014-04-03T15:28:19Z</dcterms:created>
  <dcterms:modified xsi:type="dcterms:W3CDTF">2014-05-14T20:29:51Z</dcterms:modified>
</cp:coreProperties>
</file>